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0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D04C30-F737-44F2-AD21-74C41804350F}">
  <a:tblStyle styleId="{12D04C30-F737-44F2-AD21-74C41804350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48" autoAdjust="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tableStyles" Target="tableStyles.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notesMaster" Target="notesMasters/notesMaster1.xml"/><Relationship Id="rId108"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vis Cornerstone" userId="6857f426e8ca71e9" providerId="LiveId" clId="{46A10DDC-6E8F-452C-BB5A-63ECAAADE34E}"/>
    <pc:docChg chg="undo redo custSel modSld">
      <pc:chgData name="Elvis Cornerstone" userId="6857f426e8ca71e9" providerId="LiveId" clId="{46A10DDC-6E8F-452C-BB5A-63ECAAADE34E}" dt="2022-11-25T17:28:26.987" v="842" actId="5793"/>
      <pc:docMkLst>
        <pc:docMk/>
      </pc:docMkLst>
      <pc:sldChg chg="modSp mod">
        <pc:chgData name="Elvis Cornerstone" userId="6857f426e8ca71e9" providerId="LiveId" clId="{46A10DDC-6E8F-452C-BB5A-63ECAAADE34E}" dt="2022-11-25T14:20:22.744" v="15" actId="14100"/>
        <pc:sldMkLst>
          <pc:docMk/>
          <pc:sldMk cId="0" sldId="256"/>
        </pc:sldMkLst>
        <pc:spChg chg="mod">
          <ac:chgData name="Elvis Cornerstone" userId="6857f426e8ca71e9" providerId="LiveId" clId="{46A10DDC-6E8F-452C-BB5A-63ECAAADE34E}" dt="2022-11-25T14:20:22.744" v="15" actId="14100"/>
          <ac:spMkLst>
            <pc:docMk/>
            <pc:sldMk cId="0" sldId="256"/>
            <ac:spMk id="130" creationId="{00000000-0000-0000-0000-000000000000}"/>
          </ac:spMkLst>
        </pc:spChg>
      </pc:sldChg>
      <pc:sldChg chg="delSp mod">
        <pc:chgData name="Elvis Cornerstone" userId="6857f426e8ca71e9" providerId="LiveId" clId="{46A10DDC-6E8F-452C-BB5A-63ECAAADE34E}" dt="2022-11-25T14:20:31.673" v="16" actId="478"/>
        <pc:sldMkLst>
          <pc:docMk/>
          <pc:sldMk cId="0" sldId="257"/>
        </pc:sldMkLst>
        <pc:picChg chg="del">
          <ac:chgData name="Elvis Cornerstone" userId="6857f426e8ca71e9" providerId="LiveId" clId="{46A10DDC-6E8F-452C-BB5A-63ECAAADE34E}" dt="2022-11-25T14:20:31.673" v="16" actId="478"/>
          <ac:picMkLst>
            <pc:docMk/>
            <pc:sldMk cId="0" sldId="257"/>
            <ac:picMk id="138" creationId="{00000000-0000-0000-0000-000000000000}"/>
          </ac:picMkLst>
        </pc:picChg>
      </pc:sldChg>
      <pc:sldChg chg="delSp mod">
        <pc:chgData name="Elvis Cornerstone" userId="6857f426e8ca71e9" providerId="LiveId" clId="{46A10DDC-6E8F-452C-BB5A-63ECAAADE34E}" dt="2022-11-25T14:20:37.041" v="17" actId="478"/>
        <pc:sldMkLst>
          <pc:docMk/>
          <pc:sldMk cId="0" sldId="259"/>
        </pc:sldMkLst>
        <pc:picChg chg="del">
          <ac:chgData name="Elvis Cornerstone" userId="6857f426e8ca71e9" providerId="LiveId" clId="{46A10DDC-6E8F-452C-BB5A-63ECAAADE34E}" dt="2022-11-25T14:20:37.041" v="17" actId="478"/>
          <ac:picMkLst>
            <pc:docMk/>
            <pc:sldMk cId="0" sldId="259"/>
            <ac:picMk id="150" creationId="{00000000-0000-0000-0000-000000000000}"/>
          </ac:picMkLst>
        </pc:picChg>
      </pc:sldChg>
      <pc:sldChg chg="delSp mod">
        <pc:chgData name="Elvis Cornerstone" userId="6857f426e8ca71e9" providerId="LiveId" clId="{46A10DDC-6E8F-452C-BB5A-63ECAAADE34E}" dt="2022-11-25T14:20:41.863" v="18" actId="478"/>
        <pc:sldMkLst>
          <pc:docMk/>
          <pc:sldMk cId="0" sldId="261"/>
        </pc:sldMkLst>
        <pc:picChg chg="del">
          <ac:chgData name="Elvis Cornerstone" userId="6857f426e8ca71e9" providerId="LiveId" clId="{46A10DDC-6E8F-452C-BB5A-63ECAAADE34E}" dt="2022-11-25T14:20:41.863" v="18" actId="478"/>
          <ac:picMkLst>
            <pc:docMk/>
            <pc:sldMk cId="0" sldId="261"/>
            <ac:picMk id="163" creationId="{00000000-0000-0000-0000-000000000000}"/>
          </ac:picMkLst>
        </pc:picChg>
      </pc:sldChg>
      <pc:sldChg chg="addSp delSp modSp mod">
        <pc:chgData name="Elvis Cornerstone" userId="6857f426e8ca71e9" providerId="LiveId" clId="{46A10DDC-6E8F-452C-BB5A-63ECAAADE34E}" dt="2022-11-25T14:28:32.215" v="59" actId="1076"/>
        <pc:sldMkLst>
          <pc:docMk/>
          <pc:sldMk cId="0" sldId="262"/>
        </pc:sldMkLst>
        <pc:spChg chg="mod">
          <ac:chgData name="Elvis Cornerstone" userId="6857f426e8ca71e9" providerId="LiveId" clId="{46A10DDC-6E8F-452C-BB5A-63ECAAADE34E}" dt="2022-11-25T14:28:32.215" v="59" actId="1076"/>
          <ac:spMkLst>
            <pc:docMk/>
            <pc:sldMk cId="0" sldId="262"/>
            <ac:spMk id="168" creationId="{00000000-0000-0000-0000-000000000000}"/>
          </ac:spMkLst>
        </pc:spChg>
        <pc:spChg chg="mod">
          <ac:chgData name="Elvis Cornerstone" userId="6857f426e8ca71e9" providerId="LiveId" clId="{46A10DDC-6E8F-452C-BB5A-63ECAAADE34E}" dt="2022-11-25T14:18:53.693" v="5" actId="27636"/>
          <ac:spMkLst>
            <pc:docMk/>
            <pc:sldMk cId="0" sldId="262"/>
            <ac:spMk id="169" creationId="{00000000-0000-0000-0000-000000000000}"/>
          </ac:spMkLst>
        </pc:spChg>
        <pc:picChg chg="add del">
          <ac:chgData name="Elvis Cornerstone" userId="6857f426e8ca71e9" providerId="LiveId" clId="{46A10DDC-6E8F-452C-BB5A-63ECAAADE34E}" dt="2022-11-25T14:21:38.806" v="31" actId="478"/>
          <ac:picMkLst>
            <pc:docMk/>
            <pc:sldMk cId="0" sldId="262"/>
            <ac:picMk id="170" creationId="{00000000-0000-0000-0000-000000000000}"/>
          </ac:picMkLst>
        </pc:picChg>
      </pc:sldChg>
      <pc:sldChg chg="delSp modSp mod">
        <pc:chgData name="Elvis Cornerstone" userId="6857f426e8ca71e9" providerId="LiveId" clId="{46A10DDC-6E8F-452C-BB5A-63ECAAADE34E}" dt="2022-11-25T14:19:58.805" v="13" actId="478"/>
        <pc:sldMkLst>
          <pc:docMk/>
          <pc:sldMk cId="0" sldId="264"/>
        </pc:sldMkLst>
        <pc:spChg chg="mod">
          <ac:chgData name="Elvis Cornerstone" userId="6857f426e8ca71e9" providerId="LiveId" clId="{46A10DDC-6E8F-452C-BB5A-63ECAAADE34E}" dt="2022-11-25T14:19:50.314" v="11" actId="1076"/>
          <ac:spMkLst>
            <pc:docMk/>
            <pc:sldMk cId="0" sldId="264"/>
            <ac:spMk id="180" creationId="{00000000-0000-0000-0000-000000000000}"/>
          </ac:spMkLst>
        </pc:spChg>
        <pc:spChg chg="mod">
          <ac:chgData name="Elvis Cornerstone" userId="6857f426e8ca71e9" providerId="LiveId" clId="{46A10DDC-6E8F-452C-BB5A-63ECAAADE34E}" dt="2022-11-25T14:19:56.048" v="12" actId="1076"/>
          <ac:spMkLst>
            <pc:docMk/>
            <pc:sldMk cId="0" sldId="264"/>
            <ac:spMk id="181" creationId="{00000000-0000-0000-0000-000000000000}"/>
          </ac:spMkLst>
        </pc:spChg>
        <pc:picChg chg="del mod">
          <ac:chgData name="Elvis Cornerstone" userId="6857f426e8ca71e9" providerId="LiveId" clId="{46A10DDC-6E8F-452C-BB5A-63ECAAADE34E}" dt="2022-11-25T14:19:58.805" v="13" actId="478"/>
          <ac:picMkLst>
            <pc:docMk/>
            <pc:sldMk cId="0" sldId="264"/>
            <ac:picMk id="182" creationId="{00000000-0000-0000-0000-000000000000}"/>
          </ac:picMkLst>
        </pc:picChg>
      </pc:sldChg>
      <pc:sldChg chg="modSp mod">
        <pc:chgData name="Elvis Cornerstone" userId="6857f426e8ca71e9" providerId="LiveId" clId="{46A10DDC-6E8F-452C-BB5A-63ECAAADE34E}" dt="2022-11-25T14:28:56.660" v="60" actId="1076"/>
        <pc:sldMkLst>
          <pc:docMk/>
          <pc:sldMk cId="0" sldId="265"/>
        </pc:sldMkLst>
        <pc:spChg chg="mod">
          <ac:chgData name="Elvis Cornerstone" userId="6857f426e8ca71e9" providerId="LiveId" clId="{46A10DDC-6E8F-452C-BB5A-63ECAAADE34E}" dt="2022-11-25T14:28:56.660" v="60" actId="1076"/>
          <ac:spMkLst>
            <pc:docMk/>
            <pc:sldMk cId="0" sldId="265"/>
            <ac:spMk id="190" creationId="{00000000-0000-0000-0000-000000000000}"/>
          </ac:spMkLst>
        </pc:spChg>
        <pc:spChg chg="mod">
          <ac:chgData name="Elvis Cornerstone" userId="6857f426e8ca71e9" providerId="LiveId" clId="{46A10DDC-6E8F-452C-BB5A-63ECAAADE34E}" dt="2022-11-25T14:21:27.742" v="30" actId="27636"/>
          <ac:spMkLst>
            <pc:docMk/>
            <pc:sldMk cId="0" sldId="265"/>
            <ac:spMk id="191" creationId="{00000000-0000-0000-0000-000000000000}"/>
          </ac:spMkLst>
        </pc:spChg>
      </pc:sldChg>
      <pc:sldChg chg="addSp delSp modSp mod">
        <pc:chgData name="Elvis Cornerstone" userId="6857f426e8ca71e9" providerId="LiveId" clId="{46A10DDC-6E8F-452C-BB5A-63ECAAADE34E}" dt="2022-11-25T14:28:15.490" v="58" actId="1076"/>
        <pc:sldMkLst>
          <pc:docMk/>
          <pc:sldMk cId="0" sldId="266"/>
        </pc:sldMkLst>
        <pc:spChg chg="mod">
          <ac:chgData name="Elvis Cornerstone" userId="6857f426e8ca71e9" providerId="LiveId" clId="{46A10DDC-6E8F-452C-BB5A-63ECAAADE34E}" dt="2022-11-25T14:22:19.962" v="34" actId="14100"/>
          <ac:spMkLst>
            <pc:docMk/>
            <pc:sldMk cId="0" sldId="266"/>
            <ac:spMk id="196" creationId="{00000000-0000-0000-0000-000000000000}"/>
          </ac:spMkLst>
        </pc:spChg>
        <pc:spChg chg="mod">
          <ac:chgData name="Elvis Cornerstone" userId="6857f426e8ca71e9" providerId="LiveId" clId="{46A10DDC-6E8F-452C-BB5A-63ECAAADE34E}" dt="2022-11-25T14:28:15.490" v="58" actId="1076"/>
          <ac:spMkLst>
            <pc:docMk/>
            <pc:sldMk cId="0" sldId="266"/>
            <ac:spMk id="197" creationId="{00000000-0000-0000-0000-000000000000}"/>
          </ac:spMkLst>
        </pc:spChg>
        <pc:picChg chg="add del mod">
          <ac:chgData name="Elvis Cornerstone" userId="6857f426e8ca71e9" providerId="LiveId" clId="{46A10DDC-6E8F-452C-BB5A-63ECAAADE34E}" dt="2022-11-25T14:23:12.911" v="38" actId="478"/>
          <ac:picMkLst>
            <pc:docMk/>
            <pc:sldMk cId="0" sldId="266"/>
            <ac:picMk id="198" creationId="{00000000-0000-0000-0000-000000000000}"/>
          </ac:picMkLst>
        </pc:picChg>
      </pc:sldChg>
      <pc:sldChg chg="delSp modSp mod">
        <pc:chgData name="Elvis Cornerstone" userId="6857f426e8ca71e9" providerId="LiveId" clId="{46A10DDC-6E8F-452C-BB5A-63ECAAADE34E}" dt="2022-11-25T14:25:58.287" v="53" actId="14100"/>
        <pc:sldMkLst>
          <pc:docMk/>
          <pc:sldMk cId="0" sldId="267"/>
        </pc:sldMkLst>
        <pc:spChg chg="mod">
          <ac:chgData name="Elvis Cornerstone" userId="6857f426e8ca71e9" providerId="LiveId" clId="{46A10DDC-6E8F-452C-BB5A-63ECAAADE34E}" dt="2022-11-25T14:24:00.979" v="39" actId="1076"/>
          <ac:spMkLst>
            <pc:docMk/>
            <pc:sldMk cId="0" sldId="267"/>
            <ac:spMk id="203" creationId="{00000000-0000-0000-0000-000000000000}"/>
          </ac:spMkLst>
        </pc:spChg>
        <pc:spChg chg="mod">
          <ac:chgData name="Elvis Cornerstone" userId="6857f426e8ca71e9" providerId="LiveId" clId="{46A10DDC-6E8F-452C-BB5A-63ECAAADE34E}" dt="2022-11-25T14:25:58.287" v="53" actId="14100"/>
          <ac:spMkLst>
            <pc:docMk/>
            <pc:sldMk cId="0" sldId="267"/>
            <ac:spMk id="204" creationId="{00000000-0000-0000-0000-000000000000}"/>
          </ac:spMkLst>
        </pc:spChg>
        <pc:picChg chg="del">
          <ac:chgData name="Elvis Cornerstone" userId="6857f426e8ca71e9" providerId="LiveId" clId="{46A10DDC-6E8F-452C-BB5A-63ECAAADE34E}" dt="2022-11-25T14:24:10.694" v="41" actId="478"/>
          <ac:picMkLst>
            <pc:docMk/>
            <pc:sldMk cId="0" sldId="267"/>
            <ac:picMk id="205" creationId="{00000000-0000-0000-0000-000000000000}"/>
          </ac:picMkLst>
        </pc:picChg>
      </pc:sldChg>
      <pc:sldChg chg="delSp modSp mod">
        <pc:chgData name="Elvis Cornerstone" userId="6857f426e8ca71e9" providerId="LiveId" clId="{46A10DDC-6E8F-452C-BB5A-63ECAAADE34E}" dt="2022-11-25T14:29:29.851" v="61" actId="255"/>
        <pc:sldMkLst>
          <pc:docMk/>
          <pc:sldMk cId="0" sldId="268"/>
        </pc:sldMkLst>
        <pc:spChg chg="mod">
          <ac:chgData name="Elvis Cornerstone" userId="6857f426e8ca71e9" providerId="LiveId" clId="{46A10DDC-6E8F-452C-BB5A-63ECAAADE34E}" dt="2022-11-25T14:25:34.020" v="49" actId="1076"/>
          <ac:spMkLst>
            <pc:docMk/>
            <pc:sldMk cId="0" sldId="268"/>
            <ac:spMk id="210" creationId="{00000000-0000-0000-0000-000000000000}"/>
          </ac:spMkLst>
        </pc:spChg>
        <pc:spChg chg="mod">
          <ac:chgData name="Elvis Cornerstone" userId="6857f426e8ca71e9" providerId="LiveId" clId="{46A10DDC-6E8F-452C-BB5A-63ECAAADE34E}" dt="2022-11-25T14:29:29.851" v="61" actId="255"/>
          <ac:spMkLst>
            <pc:docMk/>
            <pc:sldMk cId="0" sldId="268"/>
            <ac:spMk id="211" creationId="{00000000-0000-0000-0000-000000000000}"/>
          </ac:spMkLst>
        </pc:spChg>
        <pc:picChg chg="del">
          <ac:chgData name="Elvis Cornerstone" userId="6857f426e8ca71e9" providerId="LiveId" clId="{46A10DDC-6E8F-452C-BB5A-63ECAAADE34E}" dt="2022-11-25T14:24:24.017" v="42" actId="478"/>
          <ac:picMkLst>
            <pc:docMk/>
            <pc:sldMk cId="0" sldId="268"/>
            <ac:picMk id="212" creationId="{00000000-0000-0000-0000-000000000000}"/>
          </ac:picMkLst>
        </pc:picChg>
      </pc:sldChg>
      <pc:sldChg chg="modSp mod">
        <pc:chgData name="Elvis Cornerstone" userId="6857f426e8ca71e9" providerId="LiveId" clId="{46A10DDC-6E8F-452C-BB5A-63ECAAADE34E}" dt="2022-11-25T14:25:16.883" v="48" actId="1076"/>
        <pc:sldMkLst>
          <pc:docMk/>
          <pc:sldMk cId="0" sldId="269"/>
        </pc:sldMkLst>
        <pc:spChg chg="mod">
          <ac:chgData name="Elvis Cornerstone" userId="6857f426e8ca71e9" providerId="LiveId" clId="{46A10DDC-6E8F-452C-BB5A-63ECAAADE34E}" dt="2022-11-25T14:25:16.883" v="48" actId="1076"/>
          <ac:spMkLst>
            <pc:docMk/>
            <pc:sldMk cId="0" sldId="269"/>
            <ac:spMk id="217" creationId="{00000000-0000-0000-0000-000000000000}"/>
          </ac:spMkLst>
        </pc:spChg>
        <pc:spChg chg="mod">
          <ac:chgData name="Elvis Cornerstone" userId="6857f426e8ca71e9" providerId="LiveId" clId="{46A10DDC-6E8F-452C-BB5A-63ECAAADE34E}" dt="2022-11-25T14:25:12.532" v="47" actId="1076"/>
          <ac:spMkLst>
            <pc:docMk/>
            <pc:sldMk cId="0" sldId="269"/>
            <ac:spMk id="218" creationId="{00000000-0000-0000-0000-000000000000}"/>
          </ac:spMkLst>
        </pc:spChg>
      </pc:sldChg>
      <pc:sldChg chg="modSp mod">
        <pc:chgData name="Elvis Cornerstone" userId="6857f426e8ca71e9" providerId="LiveId" clId="{46A10DDC-6E8F-452C-BB5A-63ECAAADE34E}" dt="2022-11-25T14:30:27.356" v="73" actId="20577"/>
        <pc:sldMkLst>
          <pc:docMk/>
          <pc:sldMk cId="0" sldId="270"/>
        </pc:sldMkLst>
        <pc:spChg chg="mod">
          <ac:chgData name="Elvis Cornerstone" userId="6857f426e8ca71e9" providerId="LiveId" clId="{46A10DDC-6E8F-452C-BB5A-63ECAAADE34E}" dt="2022-11-25T14:29:47.791" v="62" actId="1076"/>
          <ac:spMkLst>
            <pc:docMk/>
            <pc:sldMk cId="0" sldId="270"/>
            <ac:spMk id="223" creationId="{00000000-0000-0000-0000-000000000000}"/>
          </ac:spMkLst>
        </pc:spChg>
        <pc:spChg chg="mod">
          <ac:chgData name="Elvis Cornerstone" userId="6857f426e8ca71e9" providerId="LiveId" clId="{46A10DDC-6E8F-452C-BB5A-63ECAAADE34E}" dt="2022-11-25T14:30:27.356" v="73" actId="20577"/>
          <ac:spMkLst>
            <pc:docMk/>
            <pc:sldMk cId="0" sldId="270"/>
            <ac:spMk id="224" creationId="{00000000-0000-0000-0000-000000000000}"/>
          </ac:spMkLst>
        </pc:spChg>
      </pc:sldChg>
      <pc:sldChg chg="delSp mod">
        <pc:chgData name="Elvis Cornerstone" userId="6857f426e8ca71e9" providerId="LiveId" clId="{46A10DDC-6E8F-452C-BB5A-63ECAAADE34E}" dt="2022-11-25T14:30:44.685" v="74" actId="478"/>
        <pc:sldMkLst>
          <pc:docMk/>
          <pc:sldMk cId="0" sldId="272"/>
        </pc:sldMkLst>
        <pc:picChg chg="del">
          <ac:chgData name="Elvis Cornerstone" userId="6857f426e8ca71e9" providerId="LiveId" clId="{46A10DDC-6E8F-452C-BB5A-63ECAAADE34E}" dt="2022-11-25T14:30:44.685" v="74" actId="478"/>
          <ac:picMkLst>
            <pc:docMk/>
            <pc:sldMk cId="0" sldId="272"/>
            <ac:picMk id="238" creationId="{00000000-0000-0000-0000-000000000000}"/>
          </ac:picMkLst>
        </pc:picChg>
      </pc:sldChg>
      <pc:sldChg chg="delSp modSp mod">
        <pc:chgData name="Elvis Cornerstone" userId="6857f426e8ca71e9" providerId="LiveId" clId="{46A10DDC-6E8F-452C-BB5A-63ECAAADE34E}" dt="2022-11-25T14:36:24.057" v="122" actId="255"/>
        <pc:sldMkLst>
          <pc:docMk/>
          <pc:sldMk cId="0" sldId="273"/>
        </pc:sldMkLst>
        <pc:spChg chg="mod">
          <ac:chgData name="Elvis Cornerstone" userId="6857f426e8ca71e9" providerId="LiveId" clId="{46A10DDC-6E8F-452C-BB5A-63ECAAADE34E}" dt="2022-11-25T14:31:00.435" v="75" actId="1076"/>
          <ac:spMkLst>
            <pc:docMk/>
            <pc:sldMk cId="0" sldId="273"/>
            <ac:spMk id="243" creationId="{00000000-0000-0000-0000-000000000000}"/>
          </ac:spMkLst>
        </pc:spChg>
        <pc:spChg chg="mod">
          <ac:chgData name="Elvis Cornerstone" userId="6857f426e8ca71e9" providerId="LiveId" clId="{46A10DDC-6E8F-452C-BB5A-63ECAAADE34E}" dt="2022-11-25T14:36:24.057" v="122" actId="255"/>
          <ac:spMkLst>
            <pc:docMk/>
            <pc:sldMk cId="0" sldId="273"/>
            <ac:spMk id="244" creationId="{00000000-0000-0000-0000-000000000000}"/>
          </ac:spMkLst>
        </pc:spChg>
        <pc:picChg chg="del">
          <ac:chgData name="Elvis Cornerstone" userId="6857f426e8ca71e9" providerId="LiveId" clId="{46A10DDC-6E8F-452C-BB5A-63ECAAADE34E}" dt="2022-11-25T14:31:14.626" v="78" actId="478"/>
          <ac:picMkLst>
            <pc:docMk/>
            <pc:sldMk cId="0" sldId="273"/>
            <ac:picMk id="245" creationId="{00000000-0000-0000-0000-000000000000}"/>
          </ac:picMkLst>
        </pc:picChg>
      </pc:sldChg>
      <pc:sldChg chg="delSp modSp mod">
        <pc:chgData name="Elvis Cornerstone" userId="6857f426e8ca71e9" providerId="LiveId" clId="{46A10DDC-6E8F-452C-BB5A-63ECAAADE34E}" dt="2022-11-25T14:35:19.157" v="114" actId="1076"/>
        <pc:sldMkLst>
          <pc:docMk/>
          <pc:sldMk cId="0" sldId="274"/>
        </pc:sldMkLst>
        <pc:spChg chg="mod">
          <ac:chgData name="Elvis Cornerstone" userId="6857f426e8ca71e9" providerId="LiveId" clId="{46A10DDC-6E8F-452C-BB5A-63ECAAADE34E}" dt="2022-11-25T14:35:19.157" v="114" actId="1076"/>
          <ac:spMkLst>
            <pc:docMk/>
            <pc:sldMk cId="0" sldId="274"/>
            <ac:spMk id="250" creationId="{00000000-0000-0000-0000-000000000000}"/>
          </ac:spMkLst>
        </pc:spChg>
        <pc:spChg chg="mod">
          <ac:chgData name="Elvis Cornerstone" userId="6857f426e8ca71e9" providerId="LiveId" clId="{46A10DDC-6E8F-452C-BB5A-63ECAAADE34E}" dt="2022-11-25T14:35:09.881" v="113" actId="1076"/>
          <ac:spMkLst>
            <pc:docMk/>
            <pc:sldMk cId="0" sldId="274"/>
            <ac:spMk id="251" creationId="{00000000-0000-0000-0000-000000000000}"/>
          </ac:spMkLst>
        </pc:spChg>
        <pc:picChg chg="del">
          <ac:chgData name="Elvis Cornerstone" userId="6857f426e8ca71e9" providerId="LiveId" clId="{46A10DDC-6E8F-452C-BB5A-63ECAAADE34E}" dt="2022-11-25T14:31:37.502" v="81" actId="478"/>
          <ac:picMkLst>
            <pc:docMk/>
            <pc:sldMk cId="0" sldId="274"/>
            <ac:picMk id="252" creationId="{00000000-0000-0000-0000-000000000000}"/>
          </ac:picMkLst>
        </pc:picChg>
      </pc:sldChg>
      <pc:sldChg chg="delSp mod">
        <pc:chgData name="Elvis Cornerstone" userId="6857f426e8ca71e9" providerId="LiveId" clId="{46A10DDC-6E8F-452C-BB5A-63ECAAADE34E}" dt="2022-11-25T14:32:13.823" v="84" actId="478"/>
        <pc:sldMkLst>
          <pc:docMk/>
          <pc:sldMk cId="0" sldId="275"/>
        </pc:sldMkLst>
        <pc:picChg chg="del">
          <ac:chgData name="Elvis Cornerstone" userId="6857f426e8ca71e9" providerId="LiveId" clId="{46A10DDC-6E8F-452C-BB5A-63ECAAADE34E}" dt="2022-11-25T14:32:13.823" v="84" actId="478"/>
          <ac:picMkLst>
            <pc:docMk/>
            <pc:sldMk cId="0" sldId="275"/>
            <ac:picMk id="262" creationId="{00000000-0000-0000-0000-000000000000}"/>
          </ac:picMkLst>
        </pc:picChg>
      </pc:sldChg>
      <pc:sldChg chg="delSp modSp mod">
        <pc:chgData name="Elvis Cornerstone" userId="6857f426e8ca71e9" providerId="LiveId" clId="{46A10DDC-6E8F-452C-BB5A-63ECAAADE34E}" dt="2022-11-25T14:32:47.567" v="92" actId="27636"/>
        <pc:sldMkLst>
          <pc:docMk/>
          <pc:sldMk cId="0" sldId="276"/>
        </pc:sldMkLst>
        <pc:spChg chg="mod">
          <ac:chgData name="Elvis Cornerstone" userId="6857f426e8ca71e9" providerId="LiveId" clId="{46A10DDC-6E8F-452C-BB5A-63ECAAADE34E}" dt="2022-11-25T14:32:26.370" v="86" actId="1076"/>
          <ac:spMkLst>
            <pc:docMk/>
            <pc:sldMk cId="0" sldId="276"/>
            <ac:spMk id="267" creationId="{00000000-0000-0000-0000-000000000000}"/>
          </ac:spMkLst>
        </pc:spChg>
        <pc:spChg chg="mod">
          <ac:chgData name="Elvis Cornerstone" userId="6857f426e8ca71e9" providerId="LiveId" clId="{46A10DDC-6E8F-452C-BB5A-63ECAAADE34E}" dt="2022-11-25T14:32:47.567" v="92" actId="27636"/>
          <ac:spMkLst>
            <pc:docMk/>
            <pc:sldMk cId="0" sldId="276"/>
            <ac:spMk id="268" creationId="{00000000-0000-0000-0000-000000000000}"/>
          </ac:spMkLst>
        </pc:spChg>
        <pc:picChg chg="del">
          <ac:chgData name="Elvis Cornerstone" userId="6857f426e8ca71e9" providerId="LiveId" clId="{46A10DDC-6E8F-452C-BB5A-63ECAAADE34E}" dt="2022-11-25T14:32:20.597" v="85" actId="478"/>
          <ac:picMkLst>
            <pc:docMk/>
            <pc:sldMk cId="0" sldId="276"/>
            <ac:picMk id="269" creationId="{00000000-0000-0000-0000-000000000000}"/>
          </ac:picMkLst>
        </pc:picChg>
      </pc:sldChg>
      <pc:sldChg chg="modSp mod">
        <pc:chgData name="Elvis Cornerstone" userId="6857f426e8ca71e9" providerId="LiveId" clId="{46A10DDC-6E8F-452C-BB5A-63ECAAADE34E}" dt="2022-11-25T14:34:44.871" v="111" actId="1076"/>
        <pc:sldMkLst>
          <pc:docMk/>
          <pc:sldMk cId="0" sldId="277"/>
        </pc:sldMkLst>
        <pc:spChg chg="mod">
          <ac:chgData name="Elvis Cornerstone" userId="6857f426e8ca71e9" providerId="LiveId" clId="{46A10DDC-6E8F-452C-BB5A-63ECAAADE34E}" dt="2022-11-25T14:34:36.386" v="110" actId="1076"/>
          <ac:spMkLst>
            <pc:docMk/>
            <pc:sldMk cId="0" sldId="277"/>
            <ac:spMk id="274" creationId="{00000000-0000-0000-0000-000000000000}"/>
          </ac:spMkLst>
        </pc:spChg>
        <pc:spChg chg="mod">
          <ac:chgData name="Elvis Cornerstone" userId="6857f426e8ca71e9" providerId="LiveId" clId="{46A10DDC-6E8F-452C-BB5A-63ECAAADE34E}" dt="2022-11-25T14:34:44.871" v="111" actId="1076"/>
          <ac:spMkLst>
            <pc:docMk/>
            <pc:sldMk cId="0" sldId="277"/>
            <ac:spMk id="275" creationId="{00000000-0000-0000-0000-000000000000}"/>
          </ac:spMkLst>
        </pc:spChg>
      </pc:sldChg>
      <pc:sldChg chg="modSp mod">
        <pc:chgData name="Elvis Cornerstone" userId="6857f426e8ca71e9" providerId="LiveId" clId="{46A10DDC-6E8F-452C-BB5A-63ECAAADE34E}" dt="2022-11-25T14:39:41.130" v="135" actId="20577"/>
        <pc:sldMkLst>
          <pc:docMk/>
          <pc:sldMk cId="0" sldId="278"/>
        </pc:sldMkLst>
        <pc:spChg chg="mod">
          <ac:chgData name="Elvis Cornerstone" userId="6857f426e8ca71e9" providerId="LiveId" clId="{46A10DDC-6E8F-452C-BB5A-63ECAAADE34E}" dt="2022-11-25T14:39:38.447" v="134" actId="1076"/>
          <ac:spMkLst>
            <pc:docMk/>
            <pc:sldMk cId="0" sldId="278"/>
            <ac:spMk id="280" creationId="{00000000-0000-0000-0000-000000000000}"/>
          </ac:spMkLst>
        </pc:spChg>
        <pc:spChg chg="mod">
          <ac:chgData name="Elvis Cornerstone" userId="6857f426e8ca71e9" providerId="LiveId" clId="{46A10DDC-6E8F-452C-BB5A-63ECAAADE34E}" dt="2022-11-25T14:39:41.130" v="135" actId="20577"/>
          <ac:spMkLst>
            <pc:docMk/>
            <pc:sldMk cId="0" sldId="278"/>
            <ac:spMk id="281" creationId="{00000000-0000-0000-0000-000000000000}"/>
          </ac:spMkLst>
        </pc:spChg>
      </pc:sldChg>
      <pc:sldChg chg="modSp mod">
        <pc:chgData name="Elvis Cornerstone" userId="6857f426e8ca71e9" providerId="LiveId" clId="{46A10DDC-6E8F-452C-BB5A-63ECAAADE34E}" dt="2022-11-25T14:41:10.525" v="146" actId="1076"/>
        <pc:sldMkLst>
          <pc:docMk/>
          <pc:sldMk cId="0" sldId="279"/>
        </pc:sldMkLst>
        <pc:spChg chg="mod">
          <ac:chgData name="Elvis Cornerstone" userId="6857f426e8ca71e9" providerId="LiveId" clId="{46A10DDC-6E8F-452C-BB5A-63ECAAADE34E}" dt="2022-11-25T14:41:03.442" v="145" actId="1076"/>
          <ac:spMkLst>
            <pc:docMk/>
            <pc:sldMk cId="0" sldId="279"/>
            <ac:spMk id="286" creationId="{00000000-0000-0000-0000-000000000000}"/>
          </ac:spMkLst>
        </pc:spChg>
        <pc:spChg chg="mod">
          <ac:chgData name="Elvis Cornerstone" userId="6857f426e8ca71e9" providerId="LiveId" clId="{46A10DDC-6E8F-452C-BB5A-63ECAAADE34E}" dt="2022-11-25T14:41:10.525" v="146" actId="1076"/>
          <ac:spMkLst>
            <pc:docMk/>
            <pc:sldMk cId="0" sldId="279"/>
            <ac:spMk id="287" creationId="{00000000-0000-0000-0000-000000000000}"/>
          </ac:spMkLst>
        </pc:spChg>
      </pc:sldChg>
      <pc:sldChg chg="modSp mod">
        <pc:chgData name="Elvis Cornerstone" userId="6857f426e8ca71e9" providerId="LiveId" clId="{46A10DDC-6E8F-452C-BB5A-63ECAAADE34E}" dt="2022-11-25T14:41:43.133" v="153" actId="20577"/>
        <pc:sldMkLst>
          <pc:docMk/>
          <pc:sldMk cId="0" sldId="280"/>
        </pc:sldMkLst>
        <pc:spChg chg="mod">
          <ac:chgData name="Elvis Cornerstone" userId="6857f426e8ca71e9" providerId="LiveId" clId="{46A10DDC-6E8F-452C-BB5A-63ECAAADE34E}" dt="2022-11-25T14:41:20.892" v="147" actId="1076"/>
          <ac:spMkLst>
            <pc:docMk/>
            <pc:sldMk cId="0" sldId="280"/>
            <ac:spMk id="292" creationId="{00000000-0000-0000-0000-000000000000}"/>
          </ac:spMkLst>
        </pc:spChg>
        <pc:spChg chg="mod">
          <ac:chgData name="Elvis Cornerstone" userId="6857f426e8ca71e9" providerId="LiveId" clId="{46A10DDC-6E8F-452C-BB5A-63ECAAADE34E}" dt="2022-11-25T14:41:43.133" v="153" actId="20577"/>
          <ac:spMkLst>
            <pc:docMk/>
            <pc:sldMk cId="0" sldId="280"/>
            <ac:spMk id="293" creationId="{00000000-0000-0000-0000-000000000000}"/>
          </ac:spMkLst>
        </pc:spChg>
      </pc:sldChg>
      <pc:sldChg chg="modSp mod">
        <pc:chgData name="Elvis Cornerstone" userId="6857f426e8ca71e9" providerId="LiveId" clId="{46A10DDC-6E8F-452C-BB5A-63ECAAADE34E}" dt="2022-11-25T14:43:20.259" v="162" actId="20577"/>
        <pc:sldMkLst>
          <pc:docMk/>
          <pc:sldMk cId="0" sldId="281"/>
        </pc:sldMkLst>
        <pc:spChg chg="mod">
          <ac:chgData name="Elvis Cornerstone" userId="6857f426e8ca71e9" providerId="LiveId" clId="{46A10DDC-6E8F-452C-BB5A-63ECAAADE34E}" dt="2022-11-25T14:42:59.756" v="154" actId="1076"/>
          <ac:spMkLst>
            <pc:docMk/>
            <pc:sldMk cId="0" sldId="281"/>
            <ac:spMk id="298" creationId="{00000000-0000-0000-0000-000000000000}"/>
          </ac:spMkLst>
        </pc:spChg>
        <pc:spChg chg="mod">
          <ac:chgData name="Elvis Cornerstone" userId="6857f426e8ca71e9" providerId="LiveId" clId="{46A10DDC-6E8F-452C-BB5A-63ECAAADE34E}" dt="2022-11-25T14:43:20.259" v="162" actId="20577"/>
          <ac:spMkLst>
            <pc:docMk/>
            <pc:sldMk cId="0" sldId="281"/>
            <ac:spMk id="299" creationId="{00000000-0000-0000-0000-000000000000}"/>
          </ac:spMkLst>
        </pc:spChg>
      </pc:sldChg>
      <pc:sldChg chg="modSp mod">
        <pc:chgData name="Elvis Cornerstone" userId="6857f426e8ca71e9" providerId="LiveId" clId="{46A10DDC-6E8F-452C-BB5A-63ECAAADE34E}" dt="2022-11-25T14:44:21.845" v="177" actId="1076"/>
        <pc:sldMkLst>
          <pc:docMk/>
          <pc:sldMk cId="0" sldId="282"/>
        </pc:sldMkLst>
        <pc:spChg chg="mod">
          <ac:chgData name="Elvis Cornerstone" userId="6857f426e8ca71e9" providerId="LiveId" clId="{46A10DDC-6E8F-452C-BB5A-63ECAAADE34E}" dt="2022-11-25T14:44:13.203" v="176" actId="14100"/>
          <ac:spMkLst>
            <pc:docMk/>
            <pc:sldMk cId="0" sldId="282"/>
            <ac:spMk id="304" creationId="{00000000-0000-0000-0000-000000000000}"/>
          </ac:spMkLst>
        </pc:spChg>
        <pc:spChg chg="mod">
          <ac:chgData name="Elvis Cornerstone" userId="6857f426e8ca71e9" providerId="LiveId" clId="{46A10DDC-6E8F-452C-BB5A-63ECAAADE34E}" dt="2022-11-25T14:44:21.845" v="177" actId="1076"/>
          <ac:spMkLst>
            <pc:docMk/>
            <pc:sldMk cId="0" sldId="282"/>
            <ac:spMk id="305" creationId="{00000000-0000-0000-0000-000000000000}"/>
          </ac:spMkLst>
        </pc:spChg>
      </pc:sldChg>
      <pc:sldChg chg="modSp mod">
        <pc:chgData name="Elvis Cornerstone" userId="6857f426e8ca71e9" providerId="LiveId" clId="{46A10DDC-6E8F-452C-BB5A-63ECAAADE34E}" dt="2022-11-25T14:44:57.718" v="182" actId="27636"/>
        <pc:sldMkLst>
          <pc:docMk/>
          <pc:sldMk cId="0" sldId="283"/>
        </pc:sldMkLst>
        <pc:spChg chg="mod">
          <ac:chgData name="Elvis Cornerstone" userId="6857f426e8ca71e9" providerId="LiveId" clId="{46A10DDC-6E8F-452C-BB5A-63ECAAADE34E}" dt="2022-11-25T14:44:49.902" v="178" actId="1076"/>
          <ac:spMkLst>
            <pc:docMk/>
            <pc:sldMk cId="0" sldId="283"/>
            <ac:spMk id="310" creationId="{00000000-0000-0000-0000-000000000000}"/>
          </ac:spMkLst>
        </pc:spChg>
        <pc:spChg chg="mod">
          <ac:chgData name="Elvis Cornerstone" userId="6857f426e8ca71e9" providerId="LiveId" clId="{46A10DDC-6E8F-452C-BB5A-63ECAAADE34E}" dt="2022-11-25T14:44:57.718" v="182" actId="27636"/>
          <ac:spMkLst>
            <pc:docMk/>
            <pc:sldMk cId="0" sldId="283"/>
            <ac:spMk id="311" creationId="{00000000-0000-0000-0000-000000000000}"/>
          </ac:spMkLst>
        </pc:spChg>
      </pc:sldChg>
      <pc:sldChg chg="delSp mod">
        <pc:chgData name="Elvis Cornerstone" userId="6857f426e8ca71e9" providerId="LiveId" clId="{46A10DDC-6E8F-452C-BB5A-63ECAAADE34E}" dt="2022-11-25T14:46:43.798" v="183" actId="478"/>
        <pc:sldMkLst>
          <pc:docMk/>
          <pc:sldMk cId="0" sldId="284"/>
        </pc:sldMkLst>
        <pc:picChg chg="del">
          <ac:chgData name="Elvis Cornerstone" userId="6857f426e8ca71e9" providerId="LiveId" clId="{46A10DDC-6E8F-452C-BB5A-63ECAAADE34E}" dt="2022-11-25T14:46:43.798" v="183" actId="478"/>
          <ac:picMkLst>
            <pc:docMk/>
            <pc:sldMk cId="0" sldId="284"/>
            <ac:picMk id="319" creationId="{00000000-0000-0000-0000-000000000000}"/>
          </ac:picMkLst>
        </pc:picChg>
      </pc:sldChg>
      <pc:sldChg chg="modSp mod">
        <pc:chgData name="Elvis Cornerstone" userId="6857f426e8ca71e9" providerId="LiveId" clId="{46A10DDC-6E8F-452C-BB5A-63ECAAADE34E}" dt="2022-11-25T14:48:19.677" v="198" actId="1076"/>
        <pc:sldMkLst>
          <pc:docMk/>
          <pc:sldMk cId="0" sldId="286"/>
        </pc:sldMkLst>
        <pc:spChg chg="mod">
          <ac:chgData name="Elvis Cornerstone" userId="6857f426e8ca71e9" providerId="LiveId" clId="{46A10DDC-6E8F-452C-BB5A-63ECAAADE34E}" dt="2022-11-25T14:47:10.801" v="184" actId="1076"/>
          <ac:spMkLst>
            <pc:docMk/>
            <pc:sldMk cId="0" sldId="286"/>
            <ac:spMk id="331" creationId="{00000000-0000-0000-0000-000000000000}"/>
          </ac:spMkLst>
        </pc:spChg>
        <pc:spChg chg="mod">
          <ac:chgData name="Elvis Cornerstone" userId="6857f426e8ca71e9" providerId="LiveId" clId="{46A10DDC-6E8F-452C-BB5A-63ECAAADE34E}" dt="2022-11-25T14:48:19.677" v="198" actId="1076"/>
          <ac:spMkLst>
            <pc:docMk/>
            <pc:sldMk cId="0" sldId="286"/>
            <ac:spMk id="332" creationId="{00000000-0000-0000-0000-000000000000}"/>
          </ac:spMkLst>
        </pc:spChg>
      </pc:sldChg>
      <pc:sldChg chg="modSp mod">
        <pc:chgData name="Elvis Cornerstone" userId="6857f426e8ca71e9" providerId="LiveId" clId="{46A10DDC-6E8F-452C-BB5A-63ECAAADE34E}" dt="2022-11-25T14:48:57.293" v="205" actId="1076"/>
        <pc:sldMkLst>
          <pc:docMk/>
          <pc:sldMk cId="0" sldId="287"/>
        </pc:sldMkLst>
        <pc:spChg chg="mod">
          <ac:chgData name="Elvis Cornerstone" userId="6857f426e8ca71e9" providerId="LiveId" clId="{46A10DDC-6E8F-452C-BB5A-63ECAAADE34E}" dt="2022-11-25T14:48:31.175" v="200" actId="1076"/>
          <ac:spMkLst>
            <pc:docMk/>
            <pc:sldMk cId="0" sldId="287"/>
            <ac:spMk id="338" creationId="{00000000-0000-0000-0000-000000000000}"/>
          </ac:spMkLst>
        </pc:spChg>
        <pc:spChg chg="mod">
          <ac:chgData name="Elvis Cornerstone" userId="6857f426e8ca71e9" providerId="LiveId" clId="{46A10DDC-6E8F-452C-BB5A-63ECAAADE34E}" dt="2022-11-25T14:48:57.293" v="205" actId="1076"/>
          <ac:spMkLst>
            <pc:docMk/>
            <pc:sldMk cId="0" sldId="287"/>
            <ac:spMk id="339" creationId="{00000000-0000-0000-0000-000000000000}"/>
          </ac:spMkLst>
        </pc:spChg>
      </pc:sldChg>
      <pc:sldChg chg="modSp mod">
        <pc:chgData name="Elvis Cornerstone" userId="6857f426e8ca71e9" providerId="LiveId" clId="{46A10DDC-6E8F-452C-BB5A-63ECAAADE34E}" dt="2022-11-25T14:50:44.154" v="225" actId="20577"/>
        <pc:sldMkLst>
          <pc:docMk/>
          <pc:sldMk cId="0" sldId="288"/>
        </pc:sldMkLst>
        <pc:spChg chg="mod">
          <ac:chgData name="Elvis Cornerstone" userId="6857f426e8ca71e9" providerId="LiveId" clId="{46A10DDC-6E8F-452C-BB5A-63ECAAADE34E}" dt="2022-11-25T14:49:15.676" v="206" actId="1076"/>
          <ac:spMkLst>
            <pc:docMk/>
            <pc:sldMk cId="0" sldId="288"/>
            <ac:spMk id="344" creationId="{00000000-0000-0000-0000-000000000000}"/>
          </ac:spMkLst>
        </pc:spChg>
        <pc:spChg chg="mod">
          <ac:chgData name="Elvis Cornerstone" userId="6857f426e8ca71e9" providerId="LiveId" clId="{46A10DDC-6E8F-452C-BB5A-63ECAAADE34E}" dt="2022-11-25T14:50:44.154" v="225" actId="20577"/>
          <ac:spMkLst>
            <pc:docMk/>
            <pc:sldMk cId="0" sldId="288"/>
            <ac:spMk id="345" creationId="{00000000-0000-0000-0000-000000000000}"/>
          </ac:spMkLst>
        </pc:spChg>
      </pc:sldChg>
      <pc:sldChg chg="modSp mod">
        <pc:chgData name="Elvis Cornerstone" userId="6857f426e8ca71e9" providerId="LiveId" clId="{46A10DDC-6E8F-452C-BB5A-63ECAAADE34E}" dt="2022-11-25T14:51:38.368" v="230" actId="20577"/>
        <pc:sldMkLst>
          <pc:docMk/>
          <pc:sldMk cId="0" sldId="290"/>
        </pc:sldMkLst>
        <pc:spChg chg="mod">
          <ac:chgData name="Elvis Cornerstone" userId="6857f426e8ca71e9" providerId="LiveId" clId="{46A10DDC-6E8F-452C-BB5A-63ECAAADE34E}" dt="2022-11-25T14:51:17.489" v="226" actId="1076"/>
          <ac:spMkLst>
            <pc:docMk/>
            <pc:sldMk cId="0" sldId="290"/>
            <ac:spMk id="356" creationId="{00000000-0000-0000-0000-000000000000}"/>
          </ac:spMkLst>
        </pc:spChg>
        <pc:spChg chg="mod">
          <ac:chgData name="Elvis Cornerstone" userId="6857f426e8ca71e9" providerId="LiveId" clId="{46A10DDC-6E8F-452C-BB5A-63ECAAADE34E}" dt="2022-11-25T14:51:38.368" v="230" actId="20577"/>
          <ac:spMkLst>
            <pc:docMk/>
            <pc:sldMk cId="0" sldId="290"/>
            <ac:spMk id="357" creationId="{00000000-0000-0000-0000-000000000000}"/>
          </ac:spMkLst>
        </pc:spChg>
      </pc:sldChg>
      <pc:sldChg chg="delSp modSp mod">
        <pc:chgData name="Elvis Cornerstone" userId="6857f426e8ca71e9" providerId="LiveId" clId="{46A10DDC-6E8F-452C-BB5A-63ECAAADE34E}" dt="2022-11-25T14:53:20.056" v="246" actId="478"/>
        <pc:sldMkLst>
          <pc:docMk/>
          <pc:sldMk cId="0" sldId="291"/>
        </pc:sldMkLst>
        <pc:spChg chg="mod">
          <ac:chgData name="Elvis Cornerstone" userId="6857f426e8ca71e9" providerId="LiveId" clId="{46A10DDC-6E8F-452C-BB5A-63ECAAADE34E}" dt="2022-11-25T14:52:38.952" v="242" actId="1076"/>
          <ac:spMkLst>
            <pc:docMk/>
            <pc:sldMk cId="0" sldId="291"/>
            <ac:spMk id="362" creationId="{00000000-0000-0000-0000-000000000000}"/>
          </ac:spMkLst>
        </pc:spChg>
        <pc:spChg chg="mod">
          <ac:chgData name="Elvis Cornerstone" userId="6857f426e8ca71e9" providerId="LiveId" clId="{46A10DDC-6E8F-452C-BB5A-63ECAAADE34E}" dt="2022-11-25T14:53:17.688" v="245" actId="14100"/>
          <ac:spMkLst>
            <pc:docMk/>
            <pc:sldMk cId="0" sldId="291"/>
            <ac:spMk id="363" creationId="{00000000-0000-0000-0000-000000000000}"/>
          </ac:spMkLst>
        </pc:spChg>
        <pc:picChg chg="del">
          <ac:chgData name="Elvis Cornerstone" userId="6857f426e8ca71e9" providerId="LiveId" clId="{46A10DDC-6E8F-452C-BB5A-63ECAAADE34E}" dt="2022-11-25T14:53:20.056" v="246" actId="478"/>
          <ac:picMkLst>
            <pc:docMk/>
            <pc:sldMk cId="0" sldId="291"/>
            <ac:picMk id="364" creationId="{00000000-0000-0000-0000-000000000000}"/>
          </ac:picMkLst>
        </pc:picChg>
      </pc:sldChg>
      <pc:sldChg chg="delSp modSp mod">
        <pc:chgData name="Elvis Cornerstone" userId="6857f426e8ca71e9" providerId="LiveId" clId="{46A10DDC-6E8F-452C-BB5A-63ECAAADE34E}" dt="2022-11-25T14:55:41.019" v="252" actId="478"/>
        <pc:sldMkLst>
          <pc:docMk/>
          <pc:sldMk cId="0" sldId="292"/>
        </pc:sldMkLst>
        <pc:spChg chg="mod">
          <ac:chgData name="Elvis Cornerstone" userId="6857f426e8ca71e9" providerId="LiveId" clId="{46A10DDC-6E8F-452C-BB5A-63ECAAADE34E}" dt="2022-11-25T14:54:58.748" v="247" actId="1076"/>
          <ac:spMkLst>
            <pc:docMk/>
            <pc:sldMk cId="0" sldId="292"/>
            <ac:spMk id="369" creationId="{00000000-0000-0000-0000-000000000000}"/>
          </ac:spMkLst>
        </pc:spChg>
        <pc:spChg chg="mod">
          <ac:chgData name="Elvis Cornerstone" userId="6857f426e8ca71e9" providerId="LiveId" clId="{46A10DDC-6E8F-452C-BB5A-63ECAAADE34E}" dt="2022-11-25T14:55:08.199" v="251" actId="27636"/>
          <ac:spMkLst>
            <pc:docMk/>
            <pc:sldMk cId="0" sldId="292"/>
            <ac:spMk id="370" creationId="{00000000-0000-0000-0000-000000000000}"/>
          </ac:spMkLst>
        </pc:spChg>
        <pc:picChg chg="del">
          <ac:chgData name="Elvis Cornerstone" userId="6857f426e8ca71e9" providerId="LiveId" clId="{46A10DDC-6E8F-452C-BB5A-63ECAAADE34E}" dt="2022-11-25T14:55:41.019" v="252" actId="478"/>
          <ac:picMkLst>
            <pc:docMk/>
            <pc:sldMk cId="0" sldId="292"/>
            <ac:picMk id="371" creationId="{00000000-0000-0000-0000-000000000000}"/>
          </ac:picMkLst>
        </pc:picChg>
      </pc:sldChg>
      <pc:sldChg chg="modSp mod">
        <pc:chgData name="Elvis Cornerstone" userId="6857f426e8ca71e9" providerId="LiveId" clId="{46A10DDC-6E8F-452C-BB5A-63ECAAADE34E}" dt="2022-11-25T14:58:06.603" v="256" actId="1076"/>
        <pc:sldMkLst>
          <pc:docMk/>
          <pc:sldMk cId="0" sldId="293"/>
        </pc:sldMkLst>
        <pc:spChg chg="mod">
          <ac:chgData name="Elvis Cornerstone" userId="6857f426e8ca71e9" providerId="LiveId" clId="{46A10DDC-6E8F-452C-BB5A-63ECAAADE34E}" dt="2022-11-25T14:58:01.505" v="255" actId="1076"/>
          <ac:spMkLst>
            <pc:docMk/>
            <pc:sldMk cId="0" sldId="293"/>
            <ac:spMk id="376" creationId="{00000000-0000-0000-0000-000000000000}"/>
          </ac:spMkLst>
        </pc:spChg>
        <pc:spChg chg="mod">
          <ac:chgData name="Elvis Cornerstone" userId="6857f426e8ca71e9" providerId="LiveId" clId="{46A10DDC-6E8F-452C-BB5A-63ECAAADE34E}" dt="2022-11-25T14:58:06.603" v="256" actId="1076"/>
          <ac:spMkLst>
            <pc:docMk/>
            <pc:sldMk cId="0" sldId="293"/>
            <ac:spMk id="377" creationId="{00000000-0000-0000-0000-000000000000}"/>
          </ac:spMkLst>
        </pc:spChg>
      </pc:sldChg>
      <pc:sldChg chg="modSp mod">
        <pc:chgData name="Elvis Cornerstone" userId="6857f426e8ca71e9" providerId="LiveId" clId="{46A10DDC-6E8F-452C-BB5A-63ECAAADE34E}" dt="2022-11-25T14:58:57.304" v="267" actId="20577"/>
        <pc:sldMkLst>
          <pc:docMk/>
          <pc:sldMk cId="0" sldId="294"/>
        </pc:sldMkLst>
        <pc:spChg chg="mod">
          <ac:chgData name="Elvis Cornerstone" userId="6857f426e8ca71e9" providerId="LiveId" clId="{46A10DDC-6E8F-452C-BB5A-63ECAAADE34E}" dt="2022-11-25T14:58:25.038" v="257" actId="1076"/>
          <ac:spMkLst>
            <pc:docMk/>
            <pc:sldMk cId="0" sldId="294"/>
            <ac:spMk id="382" creationId="{00000000-0000-0000-0000-000000000000}"/>
          </ac:spMkLst>
        </pc:spChg>
        <pc:spChg chg="mod">
          <ac:chgData name="Elvis Cornerstone" userId="6857f426e8ca71e9" providerId="LiveId" clId="{46A10DDC-6E8F-452C-BB5A-63ECAAADE34E}" dt="2022-11-25T14:58:57.304" v="267" actId="20577"/>
          <ac:spMkLst>
            <pc:docMk/>
            <pc:sldMk cId="0" sldId="294"/>
            <ac:spMk id="383" creationId="{00000000-0000-0000-0000-000000000000}"/>
          </ac:spMkLst>
        </pc:spChg>
      </pc:sldChg>
      <pc:sldChg chg="modSp mod">
        <pc:chgData name="Elvis Cornerstone" userId="6857f426e8ca71e9" providerId="LiveId" clId="{46A10DDC-6E8F-452C-BB5A-63ECAAADE34E}" dt="2022-11-25T15:00:34.289" v="280" actId="20577"/>
        <pc:sldMkLst>
          <pc:docMk/>
          <pc:sldMk cId="0" sldId="295"/>
        </pc:sldMkLst>
        <pc:spChg chg="mod">
          <ac:chgData name="Elvis Cornerstone" userId="6857f426e8ca71e9" providerId="LiveId" clId="{46A10DDC-6E8F-452C-BB5A-63ECAAADE34E}" dt="2022-11-25T14:59:31.761" v="271" actId="1076"/>
          <ac:spMkLst>
            <pc:docMk/>
            <pc:sldMk cId="0" sldId="295"/>
            <ac:spMk id="388" creationId="{00000000-0000-0000-0000-000000000000}"/>
          </ac:spMkLst>
        </pc:spChg>
        <pc:spChg chg="mod">
          <ac:chgData name="Elvis Cornerstone" userId="6857f426e8ca71e9" providerId="LiveId" clId="{46A10DDC-6E8F-452C-BB5A-63ECAAADE34E}" dt="2022-11-25T15:00:34.289" v="280" actId="20577"/>
          <ac:spMkLst>
            <pc:docMk/>
            <pc:sldMk cId="0" sldId="295"/>
            <ac:spMk id="389" creationId="{00000000-0000-0000-0000-000000000000}"/>
          </ac:spMkLst>
        </pc:spChg>
        <pc:picChg chg="mod">
          <ac:chgData name="Elvis Cornerstone" userId="6857f426e8ca71e9" providerId="LiveId" clId="{46A10DDC-6E8F-452C-BB5A-63ECAAADE34E}" dt="2022-11-25T14:59:48.269" v="274" actId="1076"/>
          <ac:picMkLst>
            <pc:docMk/>
            <pc:sldMk cId="0" sldId="295"/>
            <ac:picMk id="390" creationId="{00000000-0000-0000-0000-000000000000}"/>
          </ac:picMkLst>
        </pc:picChg>
      </pc:sldChg>
      <pc:sldChg chg="modSp mod">
        <pc:chgData name="Elvis Cornerstone" userId="6857f426e8ca71e9" providerId="LiveId" clId="{46A10DDC-6E8F-452C-BB5A-63ECAAADE34E}" dt="2022-11-25T15:02:05.294" v="292" actId="14100"/>
        <pc:sldMkLst>
          <pc:docMk/>
          <pc:sldMk cId="0" sldId="296"/>
        </pc:sldMkLst>
        <pc:spChg chg="mod">
          <ac:chgData name="Elvis Cornerstone" userId="6857f426e8ca71e9" providerId="LiveId" clId="{46A10DDC-6E8F-452C-BB5A-63ECAAADE34E}" dt="2022-11-25T15:00:59.974" v="281" actId="1076"/>
          <ac:spMkLst>
            <pc:docMk/>
            <pc:sldMk cId="0" sldId="296"/>
            <ac:spMk id="395" creationId="{00000000-0000-0000-0000-000000000000}"/>
          </ac:spMkLst>
        </pc:spChg>
        <pc:spChg chg="mod">
          <ac:chgData name="Elvis Cornerstone" userId="6857f426e8ca71e9" providerId="LiveId" clId="{46A10DDC-6E8F-452C-BB5A-63ECAAADE34E}" dt="2022-11-25T15:02:05.294" v="292" actId="14100"/>
          <ac:spMkLst>
            <pc:docMk/>
            <pc:sldMk cId="0" sldId="296"/>
            <ac:spMk id="396" creationId="{00000000-0000-0000-0000-000000000000}"/>
          </ac:spMkLst>
        </pc:spChg>
      </pc:sldChg>
      <pc:sldChg chg="modSp mod">
        <pc:chgData name="Elvis Cornerstone" userId="6857f426e8ca71e9" providerId="LiveId" clId="{46A10DDC-6E8F-452C-BB5A-63ECAAADE34E}" dt="2022-11-25T15:02:50.439" v="303" actId="1076"/>
        <pc:sldMkLst>
          <pc:docMk/>
          <pc:sldMk cId="0" sldId="299"/>
        </pc:sldMkLst>
        <pc:spChg chg="mod">
          <ac:chgData name="Elvis Cornerstone" userId="6857f426e8ca71e9" providerId="LiveId" clId="{46A10DDC-6E8F-452C-BB5A-63ECAAADE34E}" dt="2022-11-25T15:02:50.439" v="303" actId="1076"/>
          <ac:spMkLst>
            <pc:docMk/>
            <pc:sldMk cId="0" sldId="299"/>
            <ac:spMk id="413" creationId="{00000000-0000-0000-0000-000000000000}"/>
          </ac:spMkLst>
        </pc:spChg>
      </pc:sldChg>
      <pc:sldChg chg="modSp mod">
        <pc:chgData name="Elvis Cornerstone" userId="6857f426e8ca71e9" providerId="LiveId" clId="{46A10DDC-6E8F-452C-BB5A-63ECAAADE34E}" dt="2022-11-25T15:03:38.508" v="315" actId="1076"/>
        <pc:sldMkLst>
          <pc:docMk/>
          <pc:sldMk cId="0" sldId="300"/>
        </pc:sldMkLst>
        <pc:spChg chg="mod">
          <ac:chgData name="Elvis Cornerstone" userId="6857f426e8ca71e9" providerId="LiveId" clId="{46A10DDC-6E8F-452C-BB5A-63ECAAADE34E}" dt="2022-11-25T15:03:06.057" v="304" actId="1076"/>
          <ac:spMkLst>
            <pc:docMk/>
            <pc:sldMk cId="0" sldId="300"/>
            <ac:spMk id="418" creationId="{00000000-0000-0000-0000-000000000000}"/>
          </ac:spMkLst>
        </pc:spChg>
        <pc:spChg chg="mod">
          <ac:chgData name="Elvis Cornerstone" userId="6857f426e8ca71e9" providerId="LiveId" clId="{46A10DDC-6E8F-452C-BB5A-63ECAAADE34E}" dt="2022-11-25T15:03:38.508" v="315" actId="1076"/>
          <ac:spMkLst>
            <pc:docMk/>
            <pc:sldMk cId="0" sldId="300"/>
            <ac:spMk id="419" creationId="{00000000-0000-0000-0000-000000000000}"/>
          </ac:spMkLst>
        </pc:spChg>
      </pc:sldChg>
      <pc:sldChg chg="modSp mod">
        <pc:chgData name="Elvis Cornerstone" userId="6857f426e8ca71e9" providerId="LiveId" clId="{46A10DDC-6E8F-452C-BB5A-63ECAAADE34E}" dt="2022-11-25T15:04:23.886" v="325" actId="1076"/>
        <pc:sldMkLst>
          <pc:docMk/>
          <pc:sldMk cId="0" sldId="302"/>
        </pc:sldMkLst>
        <pc:spChg chg="mod">
          <ac:chgData name="Elvis Cornerstone" userId="6857f426e8ca71e9" providerId="LiveId" clId="{46A10DDC-6E8F-452C-BB5A-63ECAAADE34E}" dt="2022-11-25T15:03:52.265" v="316" actId="1076"/>
          <ac:spMkLst>
            <pc:docMk/>
            <pc:sldMk cId="0" sldId="302"/>
            <ac:spMk id="429" creationId="{00000000-0000-0000-0000-000000000000}"/>
          </ac:spMkLst>
        </pc:spChg>
        <pc:spChg chg="mod">
          <ac:chgData name="Elvis Cornerstone" userId="6857f426e8ca71e9" providerId="LiveId" clId="{46A10DDC-6E8F-452C-BB5A-63ECAAADE34E}" dt="2022-11-25T15:04:23.886" v="325" actId="1076"/>
          <ac:spMkLst>
            <pc:docMk/>
            <pc:sldMk cId="0" sldId="302"/>
            <ac:spMk id="430" creationId="{00000000-0000-0000-0000-000000000000}"/>
          </ac:spMkLst>
        </pc:spChg>
      </pc:sldChg>
      <pc:sldChg chg="modSp mod">
        <pc:chgData name="Elvis Cornerstone" userId="6857f426e8ca71e9" providerId="LiveId" clId="{46A10DDC-6E8F-452C-BB5A-63ECAAADE34E}" dt="2022-11-25T15:04:51.949" v="329" actId="20577"/>
        <pc:sldMkLst>
          <pc:docMk/>
          <pc:sldMk cId="0" sldId="303"/>
        </pc:sldMkLst>
        <pc:spChg chg="mod">
          <ac:chgData name="Elvis Cornerstone" userId="6857f426e8ca71e9" providerId="LiveId" clId="{46A10DDC-6E8F-452C-BB5A-63ECAAADE34E}" dt="2022-11-25T15:04:45.580" v="326" actId="1076"/>
          <ac:spMkLst>
            <pc:docMk/>
            <pc:sldMk cId="0" sldId="303"/>
            <ac:spMk id="435" creationId="{00000000-0000-0000-0000-000000000000}"/>
          </ac:spMkLst>
        </pc:spChg>
        <pc:spChg chg="mod">
          <ac:chgData name="Elvis Cornerstone" userId="6857f426e8ca71e9" providerId="LiveId" clId="{46A10DDC-6E8F-452C-BB5A-63ECAAADE34E}" dt="2022-11-25T15:04:51.949" v="329" actId="20577"/>
          <ac:spMkLst>
            <pc:docMk/>
            <pc:sldMk cId="0" sldId="303"/>
            <ac:spMk id="436" creationId="{00000000-0000-0000-0000-000000000000}"/>
          </ac:spMkLst>
        </pc:spChg>
      </pc:sldChg>
      <pc:sldChg chg="modSp mod">
        <pc:chgData name="Elvis Cornerstone" userId="6857f426e8ca71e9" providerId="LiveId" clId="{46A10DDC-6E8F-452C-BB5A-63ECAAADE34E}" dt="2022-11-25T15:05:16.742" v="336" actId="1076"/>
        <pc:sldMkLst>
          <pc:docMk/>
          <pc:sldMk cId="0" sldId="304"/>
        </pc:sldMkLst>
        <pc:spChg chg="mod">
          <ac:chgData name="Elvis Cornerstone" userId="6857f426e8ca71e9" providerId="LiveId" clId="{46A10DDC-6E8F-452C-BB5A-63ECAAADE34E}" dt="2022-11-25T15:05:02.868" v="330" actId="1076"/>
          <ac:spMkLst>
            <pc:docMk/>
            <pc:sldMk cId="0" sldId="304"/>
            <ac:spMk id="441" creationId="{00000000-0000-0000-0000-000000000000}"/>
          </ac:spMkLst>
        </pc:spChg>
        <pc:spChg chg="mod">
          <ac:chgData name="Elvis Cornerstone" userId="6857f426e8ca71e9" providerId="LiveId" clId="{46A10DDC-6E8F-452C-BB5A-63ECAAADE34E}" dt="2022-11-25T15:05:16.742" v="336" actId="1076"/>
          <ac:spMkLst>
            <pc:docMk/>
            <pc:sldMk cId="0" sldId="304"/>
            <ac:spMk id="442" creationId="{00000000-0000-0000-0000-000000000000}"/>
          </ac:spMkLst>
        </pc:spChg>
      </pc:sldChg>
      <pc:sldChg chg="modSp mod">
        <pc:chgData name="Elvis Cornerstone" userId="6857f426e8ca71e9" providerId="LiveId" clId="{46A10DDC-6E8F-452C-BB5A-63ECAAADE34E}" dt="2022-11-25T15:05:23.599" v="337" actId="20577"/>
        <pc:sldMkLst>
          <pc:docMk/>
          <pc:sldMk cId="0" sldId="305"/>
        </pc:sldMkLst>
        <pc:spChg chg="mod">
          <ac:chgData name="Elvis Cornerstone" userId="6857f426e8ca71e9" providerId="LiveId" clId="{46A10DDC-6E8F-452C-BB5A-63ECAAADE34E}" dt="2022-11-25T15:05:23.599" v="337" actId="20577"/>
          <ac:spMkLst>
            <pc:docMk/>
            <pc:sldMk cId="0" sldId="305"/>
            <ac:spMk id="448" creationId="{00000000-0000-0000-0000-000000000000}"/>
          </ac:spMkLst>
        </pc:spChg>
      </pc:sldChg>
      <pc:sldChg chg="modSp mod">
        <pc:chgData name="Elvis Cornerstone" userId="6857f426e8ca71e9" providerId="LiveId" clId="{46A10DDC-6E8F-452C-BB5A-63ECAAADE34E}" dt="2022-11-25T15:06:34.830" v="345" actId="6549"/>
        <pc:sldMkLst>
          <pc:docMk/>
          <pc:sldMk cId="0" sldId="306"/>
        </pc:sldMkLst>
        <pc:spChg chg="mod">
          <ac:chgData name="Elvis Cornerstone" userId="6857f426e8ca71e9" providerId="LiveId" clId="{46A10DDC-6E8F-452C-BB5A-63ECAAADE34E}" dt="2022-11-25T15:05:46.602" v="338" actId="1076"/>
          <ac:spMkLst>
            <pc:docMk/>
            <pc:sldMk cId="0" sldId="306"/>
            <ac:spMk id="453" creationId="{00000000-0000-0000-0000-000000000000}"/>
          </ac:spMkLst>
        </pc:spChg>
        <pc:spChg chg="mod">
          <ac:chgData name="Elvis Cornerstone" userId="6857f426e8ca71e9" providerId="LiveId" clId="{46A10DDC-6E8F-452C-BB5A-63ECAAADE34E}" dt="2022-11-25T15:06:34.830" v="345" actId="6549"/>
          <ac:spMkLst>
            <pc:docMk/>
            <pc:sldMk cId="0" sldId="306"/>
            <ac:spMk id="454" creationId="{00000000-0000-0000-0000-000000000000}"/>
          </ac:spMkLst>
        </pc:spChg>
      </pc:sldChg>
      <pc:sldChg chg="modSp mod">
        <pc:chgData name="Elvis Cornerstone" userId="6857f426e8ca71e9" providerId="LiveId" clId="{46A10DDC-6E8F-452C-BB5A-63ECAAADE34E}" dt="2022-11-25T15:07:18.137" v="351" actId="20577"/>
        <pc:sldMkLst>
          <pc:docMk/>
          <pc:sldMk cId="0" sldId="308"/>
        </pc:sldMkLst>
        <pc:spChg chg="mod">
          <ac:chgData name="Elvis Cornerstone" userId="6857f426e8ca71e9" providerId="LiveId" clId="{46A10DDC-6E8F-452C-BB5A-63ECAAADE34E}" dt="2022-11-25T15:07:01.774" v="346" actId="1076"/>
          <ac:spMkLst>
            <pc:docMk/>
            <pc:sldMk cId="0" sldId="308"/>
            <ac:spMk id="465" creationId="{00000000-0000-0000-0000-000000000000}"/>
          </ac:spMkLst>
        </pc:spChg>
        <pc:spChg chg="mod">
          <ac:chgData name="Elvis Cornerstone" userId="6857f426e8ca71e9" providerId="LiveId" clId="{46A10DDC-6E8F-452C-BB5A-63ECAAADE34E}" dt="2022-11-25T15:07:18.137" v="351" actId="20577"/>
          <ac:spMkLst>
            <pc:docMk/>
            <pc:sldMk cId="0" sldId="308"/>
            <ac:spMk id="466" creationId="{00000000-0000-0000-0000-000000000000}"/>
          </ac:spMkLst>
        </pc:spChg>
      </pc:sldChg>
      <pc:sldChg chg="modSp mod">
        <pc:chgData name="Elvis Cornerstone" userId="6857f426e8ca71e9" providerId="LiveId" clId="{46A10DDC-6E8F-452C-BB5A-63ECAAADE34E}" dt="2022-11-25T15:07:40.906" v="354" actId="27636"/>
        <pc:sldMkLst>
          <pc:docMk/>
          <pc:sldMk cId="0" sldId="309"/>
        </pc:sldMkLst>
        <pc:spChg chg="mod">
          <ac:chgData name="Elvis Cornerstone" userId="6857f426e8ca71e9" providerId="LiveId" clId="{46A10DDC-6E8F-452C-BB5A-63ECAAADE34E}" dt="2022-11-25T15:07:38.107" v="352" actId="1076"/>
          <ac:spMkLst>
            <pc:docMk/>
            <pc:sldMk cId="0" sldId="309"/>
            <ac:spMk id="471" creationId="{00000000-0000-0000-0000-000000000000}"/>
          </ac:spMkLst>
        </pc:spChg>
        <pc:spChg chg="mod">
          <ac:chgData name="Elvis Cornerstone" userId="6857f426e8ca71e9" providerId="LiveId" clId="{46A10DDC-6E8F-452C-BB5A-63ECAAADE34E}" dt="2022-11-25T15:07:40.906" v="354" actId="27636"/>
          <ac:spMkLst>
            <pc:docMk/>
            <pc:sldMk cId="0" sldId="309"/>
            <ac:spMk id="472" creationId="{00000000-0000-0000-0000-000000000000}"/>
          </ac:spMkLst>
        </pc:spChg>
      </pc:sldChg>
      <pc:sldChg chg="modSp mod">
        <pc:chgData name="Elvis Cornerstone" userId="6857f426e8ca71e9" providerId="LiveId" clId="{46A10DDC-6E8F-452C-BB5A-63ECAAADE34E}" dt="2022-11-25T15:08:00.476" v="359" actId="27636"/>
        <pc:sldMkLst>
          <pc:docMk/>
          <pc:sldMk cId="0" sldId="311"/>
        </pc:sldMkLst>
        <pc:spChg chg="mod">
          <ac:chgData name="Elvis Cornerstone" userId="6857f426e8ca71e9" providerId="LiveId" clId="{46A10DDC-6E8F-452C-BB5A-63ECAAADE34E}" dt="2022-11-25T15:07:49.325" v="355" actId="1076"/>
          <ac:spMkLst>
            <pc:docMk/>
            <pc:sldMk cId="0" sldId="311"/>
            <ac:spMk id="483" creationId="{00000000-0000-0000-0000-000000000000}"/>
          </ac:spMkLst>
        </pc:spChg>
        <pc:spChg chg="mod">
          <ac:chgData name="Elvis Cornerstone" userId="6857f426e8ca71e9" providerId="LiveId" clId="{46A10DDC-6E8F-452C-BB5A-63ECAAADE34E}" dt="2022-11-25T15:08:00.476" v="359" actId="27636"/>
          <ac:spMkLst>
            <pc:docMk/>
            <pc:sldMk cId="0" sldId="311"/>
            <ac:spMk id="484" creationId="{00000000-0000-0000-0000-000000000000}"/>
          </ac:spMkLst>
        </pc:spChg>
      </pc:sldChg>
      <pc:sldChg chg="modSp mod">
        <pc:chgData name="Elvis Cornerstone" userId="6857f426e8ca71e9" providerId="LiveId" clId="{46A10DDC-6E8F-452C-BB5A-63ECAAADE34E}" dt="2022-11-25T15:09:18.603" v="368" actId="20577"/>
        <pc:sldMkLst>
          <pc:docMk/>
          <pc:sldMk cId="0" sldId="313"/>
        </pc:sldMkLst>
        <pc:spChg chg="mod">
          <ac:chgData name="Elvis Cornerstone" userId="6857f426e8ca71e9" providerId="LiveId" clId="{46A10DDC-6E8F-452C-BB5A-63ECAAADE34E}" dt="2022-11-25T15:08:24.541" v="360" actId="1076"/>
          <ac:spMkLst>
            <pc:docMk/>
            <pc:sldMk cId="0" sldId="313"/>
            <ac:spMk id="495" creationId="{00000000-0000-0000-0000-000000000000}"/>
          </ac:spMkLst>
        </pc:spChg>
        <pc:spChg chg="mod">
          <ac:chgData name="Elvis Cornerstone" userId="6857f426e8ca71e9" providerId="LiveId" clId="{46A10DDC-6E8F-452C-BB5A-63ECAAADE34E}" dt="2022-11-25T15:09:18.603" v="368" actId="20577"/>
          <ac:spMkLst>
            <pc:docMk/>
            <pc:sldMk cId="0" sldId="313"/>
            <ac:spMk id="496" creationId="{00000000-0000-0000-0000-000000000000}"/>
          </ac:spMkLst>
        </pc:spChg>
      </pc:sldChg>
      <pc:sldChg chg="modSp mod">
        <pc:chgData name="Elvis Cornerstone" userId="6857f426e8ca71e9" providerId="LiveId" clId="{46A10DDC-6E8F-452C-BB5A-63ECAAADE34E}" dt="2022-11-25T15:11:28.328" v="384" actId="20577"/>
        <pc:sldMkLst>
          <pc:docMk/>
          <pc:sldMk cId="0" sldId="314"/>
        </pc:sldMkLst>
        <pc:spChg chg="mod">
          <ac:chgData name="Elvis Cornerstone" userId="6857f426e8ca71e9" providerId="LiveId" clId="{46A10DDC-6E8F-452C-BB5A-63ECAAADE34E}" dt="2022-11-25T15:10:04.884" v="369" actId="1076"/>
          <ac:spMkLst>
            <pc:docMk/>
            <pc:sldMk cId="0" sldId="314"/>
            <ac:spMk id="501" creationId="{00000000-0000-0000-0000-000000000000}"/>
          </ac:spMkLst>
        </pc:spChg>
        <pc:spChg chg="mod">
          <ac:chgData name="Elvis Cornerstone" userId="6857f426e8ca71e9" providerId="LiveId" clId="{46A10DDC-6E8F-452C-BB5A-63ECAAADE34E}" dt="2022-11-25T15:11:28.328" v="384" actId="20577"/>
          <ac:spMkLst>
            <pc:docMk/>
            <pc:sldMk cId="0" sldId="314"/>
            <ac:spMk id="502" creationId="{00000000-0000-0000-0000-000000000000}"/>
          </ac:spMkLst>
        </pc:spChg>
      </pc:sldChg>
      <pc:sldChg chg="modSp mod">
        <pc:chgData name="Elvis Cornerstone" userId="6857f426e8ca71e9" providerId="LiveId" clId="{46A10DDC-6E8F-452C-BB5A-63ECAAADE34E}" dt="2022-11-25T15:11:49.935" v="385" actId="20577"/>
        <pc:sldMkLst>
          <pc:docMk/>
          <pc:sldMk cId="0" sldId="315"/>
        </pc:sldMkLst>
        <pc:spChg chg="mod">
          <ac:chgData name="Elvis Cornerstone" userId="6857f426e8ca71e9" providerId="LiveId" clId="{46A10DDC-6E8F-452C-BB5A-63ECAAADE34E}" dt="2022-11-25T15:11:49.935" v="385" actId="20577"/>
          <ac:spMkLst>
            <pc:docMk/>
            <pc:sldMk cId="0" sldId="315"/>
            <ac:spMk id="508" creationId="{00000000-0000-0000-0000-000000000000}"/>
          </ac:spMkLst>
        </pc:spChg>
      </pc:sldChg>
      <pc:sldChg chg="modSp mod">
        <pc:chgData name="Elvis Cornerstone" userId="6857f426e8ca71e9" providerId="LiveId" clId="{46A10DDC-6E8F-452C-BB5A-63ECAAADE34E}" dt="2022-11-25T15:12:26.242" v="393" actId="1076"/>
        <pc:sldMkLst>
          <pc:docMk/>
          <pc:sldMk cId="0" sldId="316"/>
        </pc:sldMkLst>
        <pc:spChg chg="mod">
          <ac:chgData name="Elvis Cornerstone" userId="6857f426e8ca71e9" providerId="LiveId" clId="{46A10DDC-6E8F-452C-BB5A-63ECAAADE34E}" dt="2022-11-25T15:11:58.681" v="386" actId="1076"/>
          <ac:spMkLst>
            <pc:docMk/>
            <pc:sldMk cId="0" sldId="316"/>
            <ac:spMk id="513" creationId="{00000000-0000-0000-0000-000000000000}"/>
          </ac:spMkLst>
        </pc:spChg>
        <pc:spChg chg="mod">
          <ac:chgData name="Elvis Cornerstone" userId="6857f426e8ca71e9" providerId="LiveId" clId="{46A10DDC-6E8F-452C-BB5A-63ECAAADE34E}" dt="2022-11-25T15:12:26.242" v="393" actId="1076"/>
          <ac:spMkLst>
            <pc:docMk/>
            <pc:sldMk cId="0" sldId="316"/>
            <ac:spMk id="514" creationId="{00000000-0000-0000-0000-000000000000}"/>
          </ac:spMkLst>
        </pc:spChg>
      </pc:sldChg>
      <pc:sldChg chg="modSp mod">
        <pc:chgData name="Elvis Cornerstone" userId="6857f426e8ca71e9" providerId="LiveId" clId="{46A10DDC-6E8F-452C-BB5A-63ECAAADE34E}" dt="2022-11-25T15:13:45.564" v="400" actId="20577"/>
        <pc:sldMkLst>
          <pc:docMk/>
          <pc:sldMk cId="0" sldId="317"/>
        </pc:sldMkLst>
        <pc:spChg chg="mod">
          <ac:chgData name="Elvis Cornerstone" userId="6857f426e8ca71e9" providerId="LiveId" clId="{46A10DDC-6E8F-452C-BB5A-63ECAAADE34E}" dt="2022-11-25T15:12:44.962" v="394" actId="1076"/>
          <ac:spMkLst>
            <pc:docMk/>
            <pc:sldMk cId="0" sldId="317"/>
            <ac:spMk id="519" creationId="{00000000-0000-0000-0000-000000000000}"/>
          </ac:spMkLst>
        </pc:spChg>
        <pc:spChg chg="mod">
          <ac:chgData name="Elvis Cornerstone" userId="6857f426e8ca71e9" providerId="LiveId" clId="{46A10DDC-6E8F-452C-BB5A-63ECAAADE34E}" dt="2022-11-25T15:13:45.564" v="400" actId="20577"/>
          <ac:spMkLst>
            <pc:docMk/>
            <pc:sldMk cId="0" sldId="317"/>
            <ac:spMk id="520" creationId="{00000000-0000-0000-0000-000000000000}"/>
          </ac:spMkLst>
        </pc:spChg>
      </pc:sldChg>
      <pc:sldChg chg="modSp mod">
        <pc:chgData name="Elvis Cornerstone" userId="6857f426e8ca71e9" providerId="LiveId" clId="{46A10DDC-6E8F-452C-BB5A-63ECAAADE34E}" dt="2022-11-25T15:17:03.626" v="468" actId="1076"/>
        <pc:sldMkLst>
          <pc:docMk/>
          <pc:sldMk cId="0" sldId="318"/>
        </pc:sldMkLst>
        <pc:spChg chg="mod">
          <ac:chgData name="Elvis Cornerstone" userId="6857f426e8ca71e9" providerId="LiveId" clId="{46A10DDC-6E8F-452C-BB5A-63ECAAADE34E}" dt="2022-11-25T15:16:19.097" v="463" actId="1076"/>
          <ac:spMkLst>
            <pc:docMk/>
            <pc:sldMk cId="0" sldId="318"/>
            <ac:spMk id="525" creationId="{00000000-0000-0000-0000-000000000000}"/>
          </ac:spMkLst>
        </pc:spChg>
        <pc:spChg chg="mod">
          <ac:chgData name="Elvis Cornerstone" userId="6857f426e8ca71e9" providerId="LiveId" clId="{46A10DDC-6E8F-452C-BB5A-63ECAAADE34E}" dt="2022-11-25T15:17:03.626" v="468" actId="1076"/>
          <ac:spMkLst>
            <pc:docMk/>
            <pc:sldMk cId="0" sldId="318"/>
            <ac:spMk id="526" creationId="{00000000-0000-0000-0000-000000000000}"/>
          </ac:spMkLst>
        </pc:spChg>
      </pc:sldChg>
      <pc:sldChg chg="modSp mod">
        <pc:chgData name="Elvis Cornerstone" userId="6857f426e8ca71e9" providerId="LiveId" clId="{46A10DDC-6E8F-452C-BB5A-63ECAAADE34E}" dt="2022-11-25T15:20:58.231" v="479" actId="20577"/>
        <pc:sldMkLst>
          <pc:docMk/>
          <pc:sldMk cId="0" sldId="321"/>
        </pc:sldMkLst>
        <pc:spChg chg="mod">
          <ac:chgData name="Elvis Cornerstone" userId="6857f426e8ca71e9" providerId="LiveId" clId="{46A10DDC-6E8F-452C-BB5A-63ECAAADE34E}" dt="2022-11-25T15:17:41.986" v="469" actId="1076"/>
          <ac:spMkLst>
            <pc:docMk/>
            <pc:sldMk cId="0" sldId="321"/>
            <ac:spMk id="544" creationId="{00000000-0000-0000-0000-000000000000}"/>
          </ac:spMkLst>
        </pc:spChg>
        <pc:spChg chg="mod">
          <ac:chgData name="Elvis Cornerstone" userId="6857f426e8ca71e9" providerId="LiveId" clId="{46A10DDC-6E8F-452C-BB5A-63ECAAADE34E}" dt="2022-11-25T15:20:58.231" v="479" actId="20577"/>
          <ac:spMkLst>
            <pc:docMk/>
            <pc:sldMk cId="0" sldId="321"/>
            <ac:spMk id="545" creationId="{00000000-0000-0000-0000-000000000000}"/>
          </ac:spMkLst>
        </pc:spChg>
      </pc:sldChg>
      <pc:sldChg chg="modSp mod">
        <pc:chgData name="Elvis Cornerstone" userId="6857f426e8ca71e9" providerId="LiveId" clId="{46A10DDC-6E8F-452C-BB5A-63ECAAADE34E}" dt="2022-11-25T15:21:23.309" v="482" actId="27636"/>
        <pc:sldMkLst>
          <pc:docMk/>
          <pc:sldMk cId="0" sldId="322"/>
        </pc:sldMkLst>
        <pc:spChg chg="mod">
          <ac:chgData name="Elvis Cornerstone" userId="6857f426e8ca71e9" providerId="LiveId" clId="{46A10DDC-6E8F-452C-BB5A-63ECAAADE34E}" dt="2022-11-25T15:21:23.309" v="482" actId="27636"/>
          <ac:spMkLst>
            <pc:docMk/>
            <pc:sldMk cId="0" sldId="322"/>
            <ac:spMk id="551" creationId="{00000000-0000-0000-0000-000000000000}"/>
          </ac:spMkLst>
        </pc:spChg>
      </pc:sldChg>
      <pc:sldChg chg="modSp mod">
        <pc:chgData name="Elvis Cornerstone" userId="6857f426e8ca71e9" providerId="LiveId" clId="{46A10DDC-6E8F-452C-BB5A-63ECAAADE34E}" dt="2022-11-25T17:26:54.322" v="821" actId="113"/>
        <pc:sldMkLst>
          <pc:docMk/>
          <pc:sldMk cId="0" sldId="323"/>
        </pc:sldMkLst>
        <pc:spChg chg="mod">
          <ac:chgData name="Elvis Cornerstone" userId="6857f426e8ca71e9" providerId="LiveId" clId="{46A10DDC-6E8F-452C-BB5A-63ECAAADE34E}" dt="2022-11-25T15:25:25.155" v="491" actId="1076"/>
          <ac:spMkLst>
            <pc:docMk/>
            <pc:sldMk cId="0" sldId="323"/>
            <ac:spMk id="556" creationId="{00000000-0000-0000-0000-000000000000}"/>
          </ac:spMkLst>
        </pc:spChg>
        <pc:spChg chg="mod">
          <ac:chgData name="Elvis Cornerstone" userId="6857f426e8ca71e9" providerId="LiveId" clId="{46A10DDC-6E8F-452C-BB5A-63ECAAADE34E}" dt="2022-11-25T17:26:54.322" v="821" actId="113"/>
          <ac:spMkLst>
            <pc:docMk/>
            <pc:sldMk cId="0" sldId="323"/>
            <ac:spMk id="557" creationId="{00000000-0000-0000-0000-000000000000}"/>
          </ac:spMkLst>
        </pc:spChg>
      </pc:sldChg>
      <pc:sldChg chg="modSp mod">
        <pc:chgData name="Elvis Cornerstone" userId="6857f426e8ca71e9" providerId="LiveId" clId="{46A10DDC-6E8F-452C-BB5A-63ECAAADE34E}" dt="2022-11-25T15:27:52.583" v="514" actId="20577"/>
        <pc:sldMkLst>
          <pc:docMk/>
          <pc:sldMk cId="0" sldId="324"/>
        </pc:sldMkLst>
        <pc:spChg chg="mod">
          <ac:chgData name="Elvis Cornerstone" userId="6857f426e8ca71e9" providerId="LiveId" clId="{46A10DDC-6E8F-452C-BB5A-63ECAAADE34E}" dt="2022-11-25T15:27:05.736" v="505" actId="1076"/>
          <ac:spMkLst>
            <pc:docMk/>
            <pc:sldMk cId="0" sldId="324"/>
            <ac:spMk id="562" creationId="{00000000-0000-0000-0000-000000000000}"/>
          </ac:spMkLst>
        </pc:spChg>
        <pc:spChg chg="mod">
          <ac:chgData name="Elvis Cornerstone" userId="6857f426e8ca71e9" providerId="LiveId" clId="{46A10DDC-6E8F-452C-BB5A-63ECAAADE34E}" dt="2022-11-25T15:27:52.583" v="514" actId="20577"/>
          <ac:spMkLst>
            <pc:docMk/>
            <pc:sldMk cId="0" sldId="324"/>
            <ac:spMk id="563" creationId="{00000000-0000-0000-0000-000000000000}"/>
          </ac:spMkLst>
        </pc:spChg>
        <pc:picChg chg="mod">
          <ac:chgData name="Elvis Cornerstone" userId="6857f426e8ca71e9" providerId="LiveId" clId="{46A10DDC-6E8F-452C-BB5A-63ECAAADE34E}" dt="2022-11-25T15:27:22.300" v="510" actId="1076"/>
          <ac:picMkLst>
            <pc:docMk/>
            <pc:sldMk cId="0" sldId="324"/>
            <ac:picMk id="564" creationId="{00000000-0000-0000-0000-000000000000}"/>
          </ac:picMkLst>
        </pc:picChg>
      </pc:sldChg>
      <pc:sldChg chg="modSp mod">
        <pc:chgData name="Elvis Cornerstone" userId="6857f426e8ca71e9" providerId="LiveId" clId="{46A10DDC-6E8F-452C-BB5A-63ECAAADE34E}" dt="2022-11-25T15:28:11.053" v="517" actId="27636"/>
        <pc:sldMkLst>
          <pc:docMk/>
          <pc:sldMk cId="0" sldId="327"/>
        </pc:sldMkLst>
        <pc:spChg chg="mod">
          <ac:chgData name="Elvis Cornerstone" userId="6857f426e8ca71e9" providerId="LiveId" clId="{46A10DDC-6E8F-452C-BB5A-63ECAAADE34E}" dt="2022-11-25T15:28:07.948" v="515" actId="1076"/>
          <ac:spMkLst>
            <pc:docMk/>
            <pc:sldMk cId="0" sldId="327"/>
            <ac:spMk id="581" creationId="{00000000-0000-0000-0000-000000000000}"/>
          </ac:spMkLst>
        </pc:spChg>
        <pc:spChg chg="mod">
          <ac:chgData name="Elvis Cornerstone" userId="6857f426e8ca71e9" providerId="LiveId" clId="{46A10DDC-6E8F-452C-BB5A-63ECAAADE34E}" dt="2022-11-25T15:28:11.053" v="517" actId="27636"/>
          <ac:spMkLst>
            <pc:docMk/>
            <pc:sldMk cId="0" sldId="327"/>
            <ac:spMk id="582" creationId="{00000000-0000-0000-0000-000000000000}"/>
          </ac:spMkLst>
        </pc:spChg>
      </pc:sldChg>
      <pc:sldChg chg="modSp mod">
        <pc:chgData name="Elvis Cornerstone" userId="6857f426e8ca71e9" providerId="LiveId" clId="{46A10DDC-6E8F-452C-BB5A-63ECAAADE34E}" dt="2022-11-25T15:29:56.543" v="529" actId="1076"/>
        <pc:sldMkLst>
          <pc:docMk/>
          <pc:sldMk cId="0" sldId="328"/>
        </pc:sldMkLst>
        <pc:spChg chg="mod">
          <ac:chgData name="Elvis Cornerstone" userId="6857f426e8ca71e9" providerId="LiveId" clId="{46A10DDC-6E8F-452C-BB5A-63ECAAADE34E}" dt="2022-11-25T15:28:47.879" v="518" actId="1076"/>
          <ac:spMkLst>
            <pc:docMk/>
            <pc:sldMk cId="0" sldId="328"/>
            <ac:spMk id="587" creationId="{00000000-0000-0000-0000-000000000000}"/>
          </ac:spMkLst>
        </pc:spChg>
        <pc:spChg chg="mod">
          <ac:chgData name="Elvis Cornerstone" userId="6857f426e8ca71e9" providerId="LiveId" clId="{46A10DDC-6E8F-452C-BB5A-63ECAAADE34E}" dt="2022-11-25T15:29:56.543" v="529" actId="1076"/>
          <ac:spMkLst>
            <pc:docMk/>
            <pc:sldMk cId="0" sldId="328"/>
            <ac:spMk id="588" creationId="{00000000-0000-0000-0000-000000000000}"/>
          </ac:spMkLst>
        </pc:spChg>
      </pc:sldChg>
      <pc:sldChg chg="modSp mod">
        <pc:chgData name="Elvis Cornerstone" userId="6857f426e8ca71e9" providerId="LiveId" clId="{46A10DDC-6E8F-452C-BB5A-63ECAAADE34E}" dt="2022-11-25T15:32:20.511" v="548" actId="1076"/>
        <pc:sldMkLst>
          <pc:docMk/>
          <pc:sldMk cId="0" sldId="329"/>
        </pc:sldMkLst>
        <pc:spChg chg="mod">
          <ac:chgData name="Elvis Cornerstone" userId="6857f426e8ca71e9" providerId="LiveId" clId="{46A10DDC-6E8F-452C-BB5A-63ECAAADE34E}" dt="2022-11-25T15:32:20.511" v="548" actId="1076"/>
          <ac:spMkLst>
            <pc:docMk/>
            <pc:sldMk cId="0" sldId="329"/>
            <ac:spMk id="594" creationId="{00000000-0000-0000-0000-000000000000}"/>
          </ac:spMkLst>
        </pc:spChg>
      </pc:sldChg>
      <pc:sldChg chg="modSp mod">
        <pc:chgData name="Elvis Cornerstone" userId="6857f426e8ca71e9" providerId="LiveId" clId="{46A10DDC-6E8F-452C-BB5A-63ECAAADE34E}" dt="2022-11-25T15:33:46.012" v="559" actId="20577"/>
        <pc:sldMkLst>
          <pc:docMk/>
          <pc:sldMk cId="0" sldId="330"/>
        </pc:sldMkLst>
        <pc:spChg chg="mod">
          <ac:chgData name="Elvis Cornerstone" userId="6857f426e8ca71e9" providerId="LiveId" clId="{46A10DDC-6E8F-452C-BB5A-63ECAAADE34E}" dt="2022-11-25T15:33:46.012" v="559" actId="20577"/>
          <ac:spMkLst>
            <pc:docMk/>
            <pc:sldMk cId="0" sldId="330"/>
            <ac:spMk id="600" creationId="{00000000-0000-0000-0000-000000000000}"/>
          </ac:spMkLst>
        </pc:spChg>
      </pc:sldChg>
      <pc:sldChg chg="modSp mod">
        <pc:chgData name="Elvis Cornerstone" userId="6857f426e8ca71e9" providerId="LiveId" clId="{46A10DDC-6E8F-452C-BB5A-63ECAAADE34E}" dt="2022-11-25T15:35:17.819" v="564" actId="20577"/>
        <pc:sldMkLst>
          <pc:docMk/>
          <pc:sldMk cId="0" sldId="332"/>
        </pc:sldMkLst>
        <pc:spChg chg="mod">
          <ac:chgData name="Elvis Cornerstone" userId="6857f426e8ca71e9" providerId="LiveId" clId="{46A10DDC-6E8F-452C-BB5A-63ECAAADE34E}" dt="2022-11-25T15:35:17.819" v="564" actId="20577"/>
          <ac:spMkLst>
            <pc:docMk/>
            <pc:sldMk cId="0" sldId="332"/>
            <ac:spMk id="611" creationId="{00000000-0000-0000-0000-000000000000}"/>
          </ac:spMkLst>
        </pc:spChg>
        <pc:picChg chg="mod">
          <ac:chgData name="Elvis Cornerstone" userId="6857f426e8ca71e9" providerId="LiveId" clId="{46A10DDC-6E8F-452C-BB5A-63ECAAADE34E}" dt="2022-11-25T15:34:36.144" v="561" actId="1076"/>
          <ac:picMkLst>
            <pc:docMk/>
            <pc:sldMk cId="0" sldId="332"/>
            <ac:picMk id="612" creationId="{00000000-0000-0000-0000-000000000000}"/>
          </ac:picMkLst>
        </pc:picChg>
      </pc:sldChg>
      <pc:sldChg chg="modSp mod">
        <pc:chgData name="Elvis Cornerstone" userId="6857f426e8ca71e9" providerId="LiveId" clId="{46A10DDC-6E8F-452C-BB5A-63ECAAADE34E}" dt="2022-11-25T15:35:35.778" v="567" actId="27636"/>
        <pc:sldMkLst>
          <pc:docMk/>
          <pc:sldMk cId="0" sldId="333"/>
        </pc:sldMkLst>
        <pc:spChg chg="mod">
          <ac:chgData name="Elvis Cornerstone" userId="6857f426e8ca71e9" providerId="LiveId" clId="{46A10DDC-6E8F-452C-BB5A-63ECAAADE34E}" dt="2022-11-25T15:35:31.215" v="565" actId="1076"/>
          <ac:spMkLst>
            <pc:docMk/>
            <pc:sldMk cId="0" sldId="333"/>
            <ac:spMk id="617" creationId="{00000000-0000-0000-0000-000000000000}"/>
          </ac:spMkLst>
        </pc:spChg>
        <pc:spChg chg="mod">
          <ac:chgData name="Elvis Cornerstone" userId="6857f426e8ca71e9" providerId="LiveId" clId="{46A10DDC-6E8F-452C-BB5A-63ECAAADE34E}" dt="2022-11-25T15:35:35.778" v="567" actId="27636"/>
          <ac:spMkLst>
            <pc:docMk/>
            <pc:sldMk cId="0" sldId="333"/>
            <ac:spMk id="618" creationId="{00000000-0000-0000-0000-000000000000}"/>
          </ac:spMkLst>
        </pc:spChg>
      </pc:sldChg>
      <pc:sldChg chg="modSp mod">
        <pc:chgData name="Elvis Cornerstone" userId="6857f426e8ca71e9" providerId="LiveId" clId="{46A10DDC-6E8F-452C-BB5A-63ECAAADE34E}" dt="2022-11-25T15:36:13.834" v="572" actId="20577"/>
        <pc:sldMkLst>
          <pc:docMk/>
          <pc:sldMk cId="0" sldId="334"/>
        </pc:sldMkLst>
        <pc:spChg chg="mod">
          <ac:chgData name="Elvis Cornerstone" userId="6857f426e8ca71e9" providerId="LiveId" clId="{46A10DDC-6E8F-452C-BB5A-63ECAAADE34E}" dt="2022-11-25T15:36:01.286" v="568" actId="1076"/>
          <ac:spMkLst>
            <pc:docMk/>
            <pc:sldMk cId="0" sldId="334"/>
            <ac:spMk id="623" creationId="{00000000-0000-0000-0000-000000000000}"/>
          </ac:spMkLst>
        </pc:spChg>
        <pc:spChg chg="mod">
          <ac:chgData name="Elvis Cornerstone" userId="6857f426e8ca71e9" providerId="LiveId" clId="{46A10DDC-6E8F-452C-BB5A-63ECAAADE34E}" dt="2022-11-25T15:36:13.834" v="572" actId="20577"/>
          <ac:spMkLst>
            <pc:docMk/>
            <pc:sldMk cId="0" sldId="334"/>
            <ac:spMk id="624" creationId="{00000000-0000-0000-0000-000000000000}"/>
          </ac:spMkLst>
        </pc:spChg>
      </pc:sldChg>
      <pc:sldChg chg="modSp mod">
        <pc:chgData name="Elvis Cornerstone" userId="6857f426e8ca71e9" providerId="LiveId" clId="{46A10DDC-6E8F-452C-BB5A-63ECAAADE34E}" dt="2022-11-25T15:36:56.310" v="576" actId="1076"/>
        <pc:sldMkLst>
          <pc:docMk/>
          <pc:sldMk cId="0" sldId="336"/>
        </pc:sldMkLst>
        <pc:spChg chg="mod">
          <ac:chgData name="Elvis Cornerstone" userId="6857f426e8ca71e9" providerId="LiveId" clId="{46A10DDC-6E8F-452C-BB5A-63ECAAADE34E}" dt="2022-11-25T15:36:47.253" v="573" actId="1076"/>
          <ac:spMkLst>
            <pc:docMk/>
            <pc:sldMk cId="0" sldId="336"/>
            <ac:spMk id="635" creationId="{00000000-0000-0000-0000-000000000000}"/>
          </ac:spMkLst>
        </pc:spChg>
        <pc:spChg chg="mod">
          <ac:chgData name="Elvis Cornerstone" userId="6857f426e8ca71e9" providerId="LiveId" clId="{46A10DDC-6E8F-452C-BB5A-63ECAAADE34E}" dt="2022-11-25T15:36:52.801" v="575" actId="27636"/>
          <ac:spMkLst>
            <pc:docMk/>
            <pc:sldMk cId="0" sldId="336"/>
            <ac:spMk id="636" creationId="{00000000-0000-0000-0000-000000000000}"/>
          </ac:spMkLst>
        </pc:spChg>
        <pc:picChg chg="mod">
          <ac:chgData name="Elvis Cornerstone" userId="6857f426e8ca71e9" providerId="LiveId" clId="{46A10DDC-6E8F-452C-BB5A-63ECAAADE34E}" dt="2022-11-25T15:36:56.310" v="576" actId="1076"/>
          <ac:picMkLst>
            <pc:docMk/>
            <pc:sldMk cId="0" sldId="336"/>
            <ac:picMk id="637" creationId="{00000000-0000-0000-0000-000000000000}"/>
          </ac:picMkLst>
        </pc:picChg>
      </pc:sldChg>
      <pc:sldChg chg="modSp mod">
        <pc:chgData name="Elvis Cornerstone" userId="6857f426e8ca71e9" providerId="LiveId" clId="{46A10DDC-6E8F-452C-BB5A-63ECAAADE34E}" dt="2022-11-25T15:38:06.510" v="585" actId="20577"/>
        <pc:sldMkLst>
          <pc:docMk/>
          <pc:sldMk cId="0" sldId="337"/>
        </pc:sldMkLst>
        <pc:spChg chg="mod">
          <ac:chgData name="Elvis Cornerstone" userId="6857f426e8ca71e9" providerId="LiveId" clId="{46A10DDC-6E8F-452C-BB5A-63ECAAADE34E}" dt="2022-11-25T15:37:40.871" v="580" actId="1076"/>
          <ac:spMkLst>
            <pc:docMk/>
            <pc:sldMk cId="0" sldId="337"/>
            <ac:spMk id="642" creationId="{00000000-0000-0000-0000-000000000000}"/>
          </ac:spMkLst>
        </pc:spChg>
        <pc:spChg chg="mod">
          <ac:chgData name="Elvis Cornerstone" userId="6857f426e8ca71e9" providerId="LiveId" clId="{46A10DDC-6E8F-452C-BB5A-63ECAAADE34E}" dt="2022-11-25T15:38:06.510" v="585" actId="20577"/>
          <ac:spMkLst>
            <pc:docMk/>
            <pc:sldMk cId="0" sldId="337"/>
            <ac:spMk id="643" creationId="{00000000-0000-0000-0000-000000000000}"/>
          </ac:spMkLst>
        </pc:spChg>
      </pc:sldChg>
      <pc:sldChg chg="modSp mod">
        <pc:chgData name="Elvis Cornerstone" userId="6857f426e8ca71e9" providerId="LiveId" clId="{46A10DDC-6E8F-452C-BB5A-63ECAAADE34E}" dt="2022-11-25T15:38:39.138" v="589" actId="1076"/>
        <pc:sldMkLst>
          <pc:docMk/>
          <pc:sldMk cId="0" sldId="338"/>
        </pc:sldMkLst>
        <pc:spChg chg="mod">
          <ac:chgData name="Elvis Cornerstone" userId="6857f426e8ca71e9" providerId="LiveId" clId="{46A10DDC-6E8F-452C-BB5A-63ECAAADE34E}" dt="2022-11-25T15:38:32.527" v="586" actId="1076"/>
          <ac:spMkLst>
            <pc:docMk/>
            <pc:sldMk cId="0" sldId="338"/>
            <ac:spMk id="648" creationId="{00000000-0000-0000-0000-000000000000}"/>
          </ac:spMkLst>
        </pc:spChg>
        <pc:spChg chg="mod">
          <ac:chgData name="Elvis Cornerstone" userId="6857f426e8ca71e9" providerId="LiveId" clId="{46A10DDC-6E8F-452C-BB5A-63ECAAADE34E}" dt="2022-11-25T15:38:39.138" v="589" actId="1076"/>
          <ac:spMkLst>
            <pc:docMk/>
            <pc:sldMk cId="0" sldId="338"/>
            <ac:spMk id="649" creationId="{00000000-0000-0000-0000-000000000000}"/>
          </ac:spMkLst>
        </pc:spChg>
      </pc:sldChg>
      <pc:sldChg chg="modSp mod">
        <pc:chgData name="Elvis Cornerstone" userId="6857f426e8ca71e9" providerId="LiveId" clId="{46A10DDC-6E8F-452C-BB5A-63ECAAADE34E}" dt="2022-11-25T15:39:12.449" v="593" actId="20577"/>
        <pc:sldMkLst>
          <pc:docMk/>
          <pc:sldMk cId="0" sldId="339"/>
        </pc:sldMkLst>
        <pc:spChg chg="mod">
          <ac:chgData name="Elvis Cornerstone" userId="6857f426e8ca71e9" providerId="LiveId" clId="{46A10DDC-6E8F-452C-BB5A-63ECAAADE34E}" dt="2022-11-25T15:39:01.765" v="590" actId="1076"/>
          <ac:spMkLst>
            <pc:docMk/>
            <pc:sldMk cId="0" sldId="339"/>
            <ac:spMk id="654" creationId="{00000000-0000-0000-0000-000000000000}"/>
          </ac:spMkLst>
        </pc:spChg>
        <pc:spChg chg="mod">
          <ac:chgData name="Elvis Cornerstone" userId="6857f426e8ca71e9" providerId="LiveId" clId="{46A10DDC-6E8F-452C-BB5A-63ECAAADE34E}" dt="2022-11-25T15:39:12.449" v="593" actId="20577"/>
          <ac:spMkLst>
            <pc:docMk/>
            <pc:sldMk cId="0" sldId="339"/>
            <ac:spMk id="655" creationId="{00000000-0000-0000-0000-000000000000}"/>
          </ac:spMkLst>
        </pc:spChg>
      </pc:sldChg>
      <pc:sldChg chg="modSp mod">
        <pc:chgData name="Elvis Cornerstone" userId="6857f426e8ca71e9" providerId="LiveId" clId="{46A10DDC-6E8F-452C-BB5A-63ECAAADE34E}" dt="2022-11-25T17:28:01.717" v="837" actId="113"/>
        <pc:sldMkLst>
          <pc:docMk/>
          <pc:sldMk cId="0" sldId="340"/>
        </pc:sldMkLst>
        <pc:spChg chg="mod">
          <ac:chgData name="Elvis Cornerstone" userId="6857f426e8ca71e9" providerId="LiveId" clId="{46A10DDC-6E8F-452C-BB5A-63ECAAADE34E}" dt="2022-11-25T15:40:09.023" v="594" actId="1076"/>
          <ac:spMkLst>
            <pc:docMk/>
            <pc:sldMk cId="0" sldId="340"/>
            <ac:spMk id="660" creationId="{00000000-0000-0000-0000-000000000000}"/>
          </ac:spMkLst>
        </pc:spChg>
        <pc:spChg chg="mod">
          <ac:chgData name="Elvis Cornerstone" userId="6857f426e8ca71e9" providerId="LiveId" clId="{46A10DDC-6E8F-452C-BB5A-63ECAAADE34E}" dt="2022-11-25T17:28:01.717" v="837" actId="113"/>
          <ac:spMkLst>
            <pc:docMk/>
            <pc:sldMk cId="0" sldId="340"/>
            <ac:spMk id="661" creationId="{00000000-0000-0000-0000-000000000000}"/>
          </ac:spMkLst>
        </pc:spChg>
      </pc:sldChg>
      <pc:sldChg chg="modSp mod">
        <pc:chgData name="Elvis Cornerstone" userId="6857f426e8ca71e9" providerId="LiveId" clId="{46A10DDC-6E8F-452C-BB5A-63ECAAADE34E}" dt="2022-11-25T17:28:26.987" v="842" actId="5793"/>
        <pc:sldMkLst>
          <pc:docMk/>
          <pc:sldMk cId="0" sldId="341"/>
        </pc:sldMkLst>
        <pc:spChg chg="mod">
          <ac:chgData name="Elvis Cornerstone" userId="6857f426e8ca71e9" providerId="LiveId" clId="{46A10DDC-6E8F-452C-BB5A-63ECAAADE34E}" dt="2022-11-25T15:41:39.446" v="600" actId="1076"/>
          <ac:spMkLst>
            <pc:docMk/>
            <pc:sldMk cId="0" sldId="341"/>
            <ac:spMk id="666" creationId="{00000000-0000-0000-0000-000000000000}"/>
          </ac:spMkLst>
        </pc:spChg>
        <pc:spChg chg="mod">
          <ac:chgData name="Elvis Cornerstone" userId="6857f426e8ca71e9" providerId="LiveId" clId="{46A10DDC-6E8F-452C-BB5A-63ECAAADE34E}" dt="2022-11-25T17:28:26.987" v="842" actId="5793"/>
          <ac:spMkLst>
            <pc:docMk/>
            <pc:sldMk cId="0" sldId="341"/>
            <ac:spMk id="667" creationId="{00000000-0000-0000-0000-000000000000}"/>
          </ac:spMkLst>
        </pc:spChg>
      </pc:sldChg>
      <pc:sldChg chg="modSp mod">
        <pc:chgData name="Elvis Cornerstone" userId="6857f426e8ca71e9" providerId="LiveId" clId="{46A10DDC-6E8F-452C-BB5A-63ECAAADE34E}" dt="2022-11-25T15:44:52.142" v="637" actId="113"/>
        <pc:sldMkLst>
          <pc:docMk/>
          <pc:sldMk cId="0" sldId="342"/>
        </pc:sldMkLst>
        <pc:spChg chg="mod">
          <ac:chgData name="Elvis Cornerstone" userId="6857f426e8ca71e9" providerId="LiveId" clId="{46A10DDC-6E8F-452C-BB5A-63ECAAADE34E}" dt="2022-11-25T15:43:49.065" v="627" actId="1076"/>
          <ac:spMkLst>
            <pc:docMk/>
            <pc:sldMk cId="0" sldId="342"/>
            <ac:spMk id="672" creationId="{00000000-0000-0000-0000-000000000000}"/>
          </ac:spMkLst>
        </pc:spChg>
        <pc:spChg chg="mod">
          <ac:chgData name="Elvis Cornerstone" userId="6857f426e8ca71e9" providerId="LiveId" clId="{46A10DDC-6E8F-452C-BB5A-63ECAAADE34E}" dt="2022-11-25T15:44:52.142" v="637" actId="113"/>
          <ac:spMkLst>
            <pc:docMk/>
            <pc:sldMk cId="0" sldId="342"/>
            <ac:spMk id="673" creationId="{00000000-0000-0000-0000-000000000000}"/>
          </ac:spMkLst>
        </pc:spChg>
      </pc:sldChg>
      <pc:sldChg chg="modSp mod">
        <pc:chgData name="Elvis Cornerstone" userId="6857f426e8ca71e9" providerId="LiveId" clId="{46A10DDC-6E8F-452C-BB5A-63ECAAADE34E}" dt="2022-11-25T15:46:32.898" v="645" actId="15"/>
        <pc:sldMkLst>
          <pc:docMk/>
          <pc:sldMk cId="0" sldId="345"/>
        </pc:sldMkLst>
        <pc:spChg chg="mod">
          <ac:chgData name="Elvis Cornerstone" userId="6857f426e8ca71e9" providerId="LiveId" clId="{46A10DDC-6E8F-452C-BB5A-63ECAAADE34E}" dt="2022-11-25T15:45:30.887" v="638" actId="1076"/>
          <ac:spMkLst>
            <pc:docMk/>
            <pc:sldMk cId="0" sldId="345"/>
            <ac:spMk id="689" creationId="{00000000-0000-0000-0000-000000000000}"/>
          </ac:spMkLst>
        </pc:spChg>
        <pc:spChg chg="mod">
          <ac:chgData name="Elvis Cornerstone" userId="6857f426e8ca71e9" providerId="LiveId" clId="{46A10DDC-6E8F-452C-BB5A-63ECAAADE34E}" dt="2022-11-25T15:46:32.898" v="645" actId="15"/>
          <ac:spMkLst>
            <pc:docMk/>
            <pc:sldMk cId="0" sldId="345"/>
            <ac:spMk id="690" creationId="{00000000-0000-0000-0000-000000000000}"/>
          </ac:spMkLst>
        </pc:spChg>
      </pc:sldChg>
      <pc:sldChg chg="modSp mod">
        <pc:chgData name="Elvis Cornerstone" userId="6857f426e8ca71e9" providerId="LiveId" clId="{46A10DDC-6E8F-452C-BB5A-63ECAAADE34E}" dt="2022-11-25T15:52:32.623" v="660" actId="1076"/>
        <pc:sldMkLst>
          <pc:docMk/>
          <pc:sldMk cId="0" sldId="346"/>
        </pc:sldMkLst>
        <pc:spChg chg="mod">
          <ac:chgData name="Elvis Cornerstone" userId="6857f426e8ca71e9" providerId="LiveId" clId="{46A10DDC-6E8F-452C-BB5A-63ECAAADE34E}" dt="2022-11-25T15:52:32.623" v="660" actId="1076"/>
          <ac:spMkLst>
            <pc:docMk/>
            <pc:sldMk cId="0" sldId="346"/>
            <ac:spMk id="695" creationId="{00000000-0000-0000-0000-000000000000}"/>
          </ac:spMkLst>
        </pc:spChg>
        <pc:spChg chg="mod">
          <ac:chgData name="Elvis Cornerstone" userId="6857f426e8ca71e9" providerId="LiveId" clId="{46A10DDC-6E8F-452C-BB5A-63ECAAADE34E}" dt="2022-11-25T15:52:28.783" v="659" actId="1076"/>
          <ac:spMkLst>
            <pc:docMk/>
            <pc:sldMk cId="0" sldId="346"/>
            <ac:spMk id="696" creationId="{00000000-0000-0000-0000-000000000000}"/>
          </ac:spMkLst>
        </pc:spChg>
      </pc:sldChg>
      <pc:sldChg chg="modSp mod">
        <pc:chgData name="Elvis Cornerstone" userId="6857f426e8ca71e9" providerId="LiveId" clId="{46A10DDC-6E8F-452C-BB5A-63ECAAADE34E}" dt="2022-11-25T15:53:10.597" v="667" actId="27636"/>
        <pc:sldMkLst>
          <pc:docMk/>
          <pc:sldMk cId="0" sldId="347"/>
        </pc:sldMkLst>
        <pc:spChg chg="mod">
          <ac:chgData name="Elvis Cornerstone" userId="6857f426e8ca71e9" providerId="LiveId" clId="{46A10DDC-6E8F-452C-BB5A-63ECAAADE34E}" dt="2022-11-25T15:52:58.778" v="661" actId="1076"/>
          <ac:spMkLst>
            <pc:docMk/>
            <pc:sldMk cId="0" sldId="347"/>
            <ac:spMk id="701" creationId="{00000000-0000-0000-0000-000000000000}"/>
          </ac:spMkLst>
        </pc:spChg>
        <pc:spChg chg="mod">
          <ac:chgData name="Elvis Cornerstone" userId="6857f426e8ca71e9" providerId="LiveId" clId="{46A10DDC-6E8F-452C-BB5A-63ECAAADE34E}" dt="2022-11-25T15:53:10.597" v="667" actId="27636"/>
          <ac:spMkLst>
            <pc:docMk/>
            <pc:sldMk cId="0" sldId="347"/>
            <ac:spMk id="702" creationId="{00000000-0000-0000-0000-000000000000}"/>
          </ac:spMkLst>
        </pc:spChg>
      </pc:sldChg>
      <pc:sldChg chg="modSp mod">
        <pc:chgData name="Elvis Cornerstone" userId="6857f426e8ca71e9" providerId="LiveId" clId="{46A10DDC-6E8F-452C-BB5A-63ECAAADE34E}" dt="2022-11-25T15:54:21.373" v="680" actId="20577"/>
        <pc:sldMkLst>
          <pc:docMk/>
          <pc:sldMk cId="0" sldId="348"/>
        </pc:sldMkLst>
        <pc:spChg chg="mod">
          <ac:chgData name="Elvis Cornerstone" userId="6857f426e8ca71e9" providerId="LiveId" clId="{46A10DDC-6E8F-452C-BB5A-63ECAAADE34E}" dt="2022-11-25T15:53:35.424" v="668" actId="1076"/>
          <ac:spMkLst>
            <pc:docMk/>
            <pc:sldMk cId="0" sldId="348"/>
            <ac:spMk id="707" creationId="{00000000-0000-0000-0000-000000000000}"/>
          </ac:spMkLst>
        </pc:spChg>
        <pc:spChg chg="mod">
          <ac:chgData name="Elvis Cornerstone" userId="6857f426e8ca71e9" providerId="LiveId" clId="{46A10DDC-6E8F-452C-BB5A-63ECAAADE34E}" dt="2022-11-25T15:54:21.373" v="680" actId="20577"/>
          <ac:spMkLst>
            <pc:docMk/>
            <pc:sldMk cId="0" sldId="348"/>
            <ac:spMk id="708" creationId="{00000000-0000-0000-0000-000000000000}"/>
          </ac:spMkLst>
        </pc:spChg>
      </pc:sldChg>
      <pc:sldChg chg="modSp mod">
        <pc:chgData name="Elvis Cornerstone" userId="6857f426e8ca71e9" providerId="LiveId" clId="{46A10DDC-6E8F-452C-BB5A-63ECAAADE34E}" dt="2022-11-25T15:58:07.064" v="722" actId="1076"/>
        <pc:sldMkLst>
          <pc:docMk/>
          <pc:sldMk cId="0" sldId="349"/>
        </pc:sldMkLst>
        <pc:spChg chg="mod">
          <ac:chgData name="Elvis Cornerstone" userId="6857f426e8ca71e9" providerId="LiveId" clId="{46A10DDC-6E8F-452C-BB5A-63ECAAADE34E}" dt="2022-11-25T15:57:13.892" v="711" actId="1076"/>
          <ac:spMkLst>
            <pc:docMk/>
            <pc:sldMk cId="0" sldId="349"/>
            <ac:spMk id="714" creationId="{00000000-0000-0000-0000-000000000000}"/>
          </ac:spMkLst>
        </pc:spChg>
        <pc:spChg chg="mod">
          <ac:chgData name="Elvis Cornerstone" userId="6857f426e8ca71e9" providerId="LiveId" clId="{46A10DDC-6E8F-452C-BB5A-63ECAAADE34E}" dt="2022-11-25T15:58:07.064" v="722" actId="1076"/>
          <ac:spMkLst>
            <pc:docMk/>
            <pc:sldMk cId="0" sldId="349"/>
            <ac:spMk id="715" creationId="{00000000-0000-0000-0000-000000000000}"/>
          </ac:spMkLst>
        </pc:spChg>
      </pc:sldChg>
      <pc:sldChg chg="modSp mod">
        <pc:chgData name="Elvis Cornerstone" userId="6857f426e8ca71e9" providerId="LiveId" clId="{46A10DDC-6E8F-452C-BB5A-63ECAAADE34E}" dt="2022-11-25T15:58:17.356" v="723" actId="1076"/>
        <pc:sldMkLst>
          <pc:docMk/>
          <pc:sldMk cId="0" sldId="350"/>
        </pc:sldMkLst>
        <pc:spChg chg="mod">
          <ac:chgData name="Elvis Cornerstone" userId="6857f426e8ca71e9" providerId="LiveId" clId="{46A10DDC-6E8F-452C-BB5A-63ECAAADE34E}" dt="2022-11-25T15:55:26.108" v="691" actId="1076"/>
          <ac:spMkLst>
            <pc:docMk/>
            <pc:sldMk cId="0" sldId="350"/>
            <ac:spMk id="720" creationId="{00000000-0000-0000-0000-000000000000}"/>
          </ac:spMkLst>
        </pc:spChg>
        <pc:spChg chg="mod">
          <ac:chgData name="Elvis Cornerstone" userId="6857f426e8ca71e9" providerId="LiveId" clId="{46A10DDC-6E8F-452C-BB5A-63ECAAADE34E}" dt="2022-11-25T15:56:32.563" v="696" actId="21"/>
          <ac:spMkLst>
            <pc:docMk/>
            <pc:sldMk cId="0" sldId="350"/>
            <ac:spMk id="721" creationId="{00000000-0000-0000-0000-000000000000}"/>
          </ac:spMkLst>
        </pc:spChg>
        <pc:picChg chg="mod">
          <ac:chgData name="Elvis Cornerstone" userId="6857f426e8ca71e9" providerId="LiveId" clId="{46A10DDC-6E8F-452C-BB5A-63ECAAADE34E}" dt="2022-11-25T15:58:17.356" v="723" actId="1076"/>
          <ac:picMkLst>
            <pc:docMk/>
            <pc:sldMk cId="0" sldId="350"/>
            <ac:picMk id="722" creationId="{00000000-0000-0000-0000-000000000000}"/>
          </ac:picMkLst>
        </pc:picChg>
      </pc:sldChg>
      <pc:sldChg chg="modSp mod">
        <pc:chgData name="Elvis Cornerstone" userId="6857f426e8ca71e9" providerId="LiveId" clId="{46A10DDC-6E8F-452C-BB5A-63ECAAADE34E}" dt="2022-11-25T15:59:16.947" v="736" actId="20577"/>
        <pc:sldMkLst>
          <pc:docMk/>
          <pc:sldMk cId="0" sldId="351"/>
        </pc:sldMkLst>
        <pc:spChg chg="mod">
          <ac:chgData name="Elvis Cornerstone" userId="6857f426e8ca71e9" providerId="LiveId" clId="{46A10DDC-6E8F-452C-BB5A-63ECAAADE34E}" dt="2022-11-25T15:58:31.402" v="724" actId="1076"/>
          <ac:spMkLst>
            <pc:docMk/>
            <pc:sldMk cId="0" sldId="351"/>
            <ac:spMk id="727" creationId="{00000000-0000-0000-0000-000000000000}"/>
          </ac:spMkLst>
        </pc:spChg>
        <pc:spChg chg="mod">
          <ac:chgData name="Elvis Cornerstone" userId="6857f426e8ca71e9" providerId="LiveId" clId="{46A10DDC-6E8F-452C-BB5A-63ECAAADE34E}" dt="2022-11-25T15:59:16.947" v="736" actId="20577"/>
          <ac:spMkLst>
            <pc:docMk/>
            <pc:sldMk cId="0" sldId="351"/>
            <ac:spMk id="728" creationId="{00000000-0000-0000-0000-000000000000}"/>
          </ac:spMkLst>
        </pc:spChg>
      </pc:sldChg>
      <pc:sldChg chg="modSp mod">
        <pc:chgData name="Elvis Cornerstone" userId="6857f426e8ca71e9" providerId="LiveId" clId="{46A10DDC-6E8F-452C-BB5A-63ECAAADE34E}" dt="2022-11-25T15:59:35.308" v="739" actId="1076"/>
        <pc:sldMkLst>
          <pc:docMk/>
          <pc:sldMk cId="0" sldId="352"/>
        </pc:sldMkLst>
        <pc:spChg chg="mod">
          <ac:chgData name="Elvis Cornerstone" userId="6857f426e8ca71e9" providerId="LiveId" clId="{46A10DDC-6E8F-452C-BB5A-63ECAAADE34E}" dt="2022-11-25T15:59:35.308" v="739" actId="1076"/>
          <ac:spMkLst>
            <pc:docMk/>
            <pc:sldMk cId="0" sldId="352"/>
            <ac:spMk id="733" creationId="{00000000-0000-0000-0000-000000000000}"/>
          </ac:spMkLst>
        </pc:spChg>
        <pc:picChg chg="mod">
          <ac:chgData name="Elvis Cornerstone" userId="6857f426e8ca71e9" providerId="LiveId" clId="{46A10DDC-6E8F-452C-BB5A-63ECAAADE34E}" dt="2022-11-25T15:59:23.356" v="738" actId="14100"/>
          <ac:picMkLst>
            <pc:docMk/>
            <pc:sldMk cId="0" sldId="352"/>
            <ac:picMk id="735" creationId="{00000000-0000-0000-0000-000000000000}"/>
          </ac:picMkLst>
        </pc:picChg>
      </pc:sldChg>
      <pc:sldChg chg="modSp mod">
        <pc:chgData name="Elvis Cornerstone" userId="6857f426e8ca71e9" providerId="LiveId" clId="{46A10DDC-6E8F-452C-BB5A-63ECAAADE34E}" dt="2022-11-25T16:00:22.263" v="748" actId="1076"/>
        <pc:sldMkLst>
          <pc:docMk/>
          <pc:sldMk cId="0" sldId="353"/>
        </pc:sldMkLst>
        <pc:spChg chg="mod">
          <ac:chgData name="Elvis Cornerstone" userId="6857f426e8ca71e9" providerId="LiveId" clId="{46A10DDC-6E8F-452C-BB5A-63ECAAADE34E}" dt="2022-11-25T16:00:18.023" v="747" actId="1076"/>
          <ac:spMkLst>
            <pc:docMk/>
            <pc:sldMk cId="0" sldId="353"/>
            <ac:spMk id="741" creationId="{00000000-0000-0000-0000-000000000000}"/>
          </ac:spMkLst>
        </pc:spChg>
        <pc:spChg chg="mod">
          <ac:chgData name="Elvis Cornerstone" userId="6857f426e8ca71e9" providerId="LiveId" clId="{46A10DDC-6E8F-452C-BB5A-63ECAAADE34E}" dt="2022-11-25T16:00:22.263" v="748" actId="1076"/>
          <ac:spMkLst>
            <pc:docMk/>
            <pc:sldMk cId="0" sldId="353"/>
            <ac:spMk id="74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98ee1e497c_2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198ee1e497c_2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98ee1e497c_2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g198ee1e497c_2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98ee1e497c_2_6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1" name="Google Shape;751;g198ee1e497c_2_6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98ee1e497c_2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4" name="Google Shape;194;g198ee1e497c_2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98ee1e497c_2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g198ee1e497c_2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98ee1e497c_2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198ee1e497c_2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98ee1e497c_2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g198ee1e497c_2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98ee1e497c_2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g198ee1e497c_2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98ee1e497c_2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g198ee1e497c_2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98ee1e497c_2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g198ee1e497c_2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98ee1e497c_2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g198ee1e497c_2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98ee1e497c_2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g198ee1e497c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98ee1e497c_2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98ee1e497c_2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98ee1e497c_2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198ee1e497c_2_1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198ee1e497c_2_18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198ee1e497c_2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g198ee1e497c_2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198ee1e497c_2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198ee1e497c_2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98ee1e497c_2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g198ee1e497c_2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198ee1e497c_2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g198ee1e497c_2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98ee1e497c_2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g198ee1e497c_2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98ee1e497c_2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g198ee1e497c_2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98ee1e497c_2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g198ee1e497c_2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98ee1e497c_2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g198ee1e497c_2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98ee1e497c_2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198ee1e497c_2_2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g198ee1e497c_2_2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98ee1e497c_2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98ee1e497c_2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98ee1e497c_2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g198ee1e497c_2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198ee1e497c_2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g198ee1e497c_2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98ee1e497c_2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g198ee1e497c_2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198ee1e497c_2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g198ee1e497c_2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98ee1e497c_2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g198ee1e497c_2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98ee1e497c_2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g198ee1e497c_2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98ee1e497c_2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198ee1e497c_2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98ee1e497c_2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7" name="Google Shape;367;g198ee1e497c_2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98ee1e497c_2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g198ee1e497c_2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98ee1e497c_2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g198ee1e497c_2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98ee1e497c_2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g198ee1e497c_2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198ee1e497c_2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g198ee1e497c_2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198ee1e497c_2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3" name="Google Shape;393;g198ee1e497c_2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98ee1e497c_2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9" name="Google Shape;399;g198ee1e497c_2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98ee1e497c_2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5" name="Google Shape;405;g198ee1e497c_2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198ee1e497c_2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0" name="Google Shape;410;g198ee1e497c_2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98ee1e497c_2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198ee1e497c_2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98ee1e497c_2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g198ee1e497c_2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98ee1e497c_2_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7" name="Google Shape;427;g198ee1e497c_2_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198ee1e497c_2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g198ee1e497c_2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198ee1e497c_2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9" name="Google Shape;439;g198ee1e497c_2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98ee1e497c_2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g198ee1e497c_2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198ee1e497c_2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5" name="Google Shape;445;g198ee1e497c_2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198ee1e497c_2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1" name="Google Shape;451;g198ee1e497c_2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198ee1e497c_2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7" name="Google Shape;457;g198ee1e497c_2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98ee1e497c_2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 name="Google Shape;463;g198ee1e497c_2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198ee1e497c_2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9" name="Google Shape;469;g198ee1e497c_2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98ee1e497c_2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5" name="Google Shape;475;g198ee1e497c_2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198ee1e497c_2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1" name="Google Shape;481;g198ee1e497c_2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98ee1e497c_2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7" name="Google Shape;487;g198ee1e497c_2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198ee1e497c_2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3" name="Google Shape;493;g198ee1e497c_2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198ee1e497c_2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9" name="Google Shape;499;g198ee1e497c_2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98ee1e497c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g198ee1e497c_2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198ee1e497c_2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5" name="Google Shape;505;g198ee1e497c_2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198ee1e497c_2_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1" name="Google Shape;511;g198ee1e497c_2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198ee1e497c_2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7" name="Google Shape;517;g198ee1e497c_2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98ee1e497c_2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3" name="Google Shape;523;g198ee1e497c_2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198ee1e497c_2_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9" name="Google Shape;529;g198ee1e497c_2_4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198ee1e497c_2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6" name="Google Shape;536;g198ee1e497c_2_4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198ee1e497c_2_4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2" name="Google Shape;542;g198ee1e497c_2_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198ee1e497c_2_4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8" name="Google Shape;548;g198ee1e497c_2_4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198ee1e497c_2_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4" name="Google Shape;554;g198ee1e497c_2_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198ee1e497c_2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0" name="Google Shape;560;g198ee1e497c_2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98ee1e497c_2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g198ee1e497c_2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198ee1e497c_2_4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7" name="Google Shape;567;g198ee1e497c_2_4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198ee1e497c_2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3" name="Google Shape;573;g198ee1e497c_2_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198ee1e497c_2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9" name="Google Shape;579;g198ee1e497c_2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98ee1e497c_2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5" name="Google Shape;585;g198ee1e497c_2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198ee1e497c_2_4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1" name="Google Shape;591;g198ee1e497c_2_4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98ee1e497c_2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7" name="Google Shape;597;g198ee1e497c_2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98ee1e497c_2_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3" name="Google Shape;603;g198ee1e497c_2_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198ee1e497c_2_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8" name="Google Shape;608;g198ee1e497c_2_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198ee1e497c_2_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5" name="Google Shape;615;g198ee1e497c_2_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198ee1e497c_2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1" name="Google Shape;621;g198ee1e497c_2_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98ee1e497c_2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g198ee1e497c_2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198ee1e497c_2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7" name="Google Shape;627;g198ee1e497c_2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198ee1e497c_2_5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3" name="Google Shape;633;g198ee1e497c_2_5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98ee1e497c_2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0" name="Google Shape;640;g198ee1e497c_2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198ee1e497c_2_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6" name="Google Shape;646;g198ee1e497c_2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198ee1e497c_2_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2" name="Google Shape;652;g198ee1e497c_2_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198ee1e497c_2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8" name="Google Shape;658;g198ee1e497c_2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198ee1e497c_2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4" name="Google Shape;664;g198ee1e497c_2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198ee1e497c_2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0" name="Google Shape;670;g198ee1e497c_2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198ee1e497c_2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6" name="Google Shape;676;g198ee1e497c_2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198ee1e497c_2_5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2" name="Google Shape;682;g198ee1e497c_2_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98ee1e497c_2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8" name="Google Shape;178;g198ee1e497c_2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198ee1e497c_2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7" name="Google Shape;687;g198ee1e497c_2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198ee1e497c_2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3" name="Google Shape;693;g198ee1e497c_2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198ee1e497c_2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9" name="Google Shape;699;g198ee1e497c_2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98ee1e497c_2_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5" name="Google Shape;705;g198ee1e497c_2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198ee1e497c_2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2" name="Google Shape;712;g198ee1e497c_2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98ee1e497c_2_5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8" name="Google Shape;718;g198ee1e497c_2_5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198ee1e497c_2_5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5" name="Google Shape;725;g198ee1e497c_2_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198ee1e497c_2_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1" name="Google Shape;731;g198ee1e497c_2_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198ee1e497c_2_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9" name="Google Shape;739;g198ee1e497c_2_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198ee1e497c_2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5" name="Google Shape;745;g198ee1e497c_2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Times New Roman"/>
              <a:buNone/>
              <a:defRPr sz="4000">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4"/>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888888"/>
              </a:buClr>
              <a:buSzPts val="2400"/>
              <a:buNone/>
              <a:defRPr sz="2400">
                <a:solidFill>
                  <a:srgbClr val="888888"/>
                </a:solidFill>
                <a:latin typeface="Times New Roman"/>
                <a:ea typeface="Times New Roman"/>
                <a:cs typeface="Times New Roman"/>
                <a:sym typeface="Times New Roman"/>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0" name="Google Shape;60;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Times New Roman"/>
              <a:buNone/>
              <a:defRPr>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5"/>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atin typeface="Times New Roman"/>
                <a:ea typeface="Times New Roman"/>
                <a:cs typeface="Times New Roman"/>
                <a:sym typeface="Times New Roman"/>
              </a:defRPr>
            </a:lvl1pPr>
            <a:lvl2pPr marL="914400" lvl="1" indent="-381000" algn="l">
              <a:spcBef>
                <a:spcPts val="480"/>
              </a:spcBef>
              <a:spcAft>
                <a:spcPts val="0"/>
              </a:spcAft>
              <a:buClr>
                <a:schemeClr val="dk1"/>
              </a:buClr>
              <a:buSzPts val="2400"/>
              <a:buChar char="–"/>
              <a:defRPr sz="2400">
                <a:latin typeface="Times New Roman"/>
                <a:ea typeface="Times New Roman"/>
                <a:cs typeface="Times New Roman"/>
                <a:sym typeface="Times New Roman"/>
              </a:defRPr>
            </a:lvl2pPr>
            <a:lvl3pPr marL="1371600" lvl="2" indent="-381000" algn="l">
              <a:spcBef>
                <a:spcPts val="480"/>
              </a:spcBef>
              <a:spcAft>
                <a:spcPts val="0"/>
              </a:spcAft>
              <a:buClr>
                <a:schemeClr val="dk1"/>
              </a:buClr>
              <a:buSzPts val="2400"/>
              <a:buChar char="•"/>
              <a:defRPr sz="2400">
                <a:latin typeface="Times New Roman"/>
                <a:ea typeface="Times New Roman"/>
                <a:cs typeface="Times New Roman"/>
                <a:sym typeface="Times New Roman"/>
              </a:defRPr>
            </a:lvl3pPr>
            <a:lvl4pPr marL="1828800" lvl="3" indent="-381000" algn="l">
              <a:spcBef>
                <a:spcPts val="480"/>
              </a:spcBef>
              <a:spcAft>
                <a:spcPts val="0"/>
              </a:spcAft>
              <a:buClr>
                <a:schemeClr val="dk1"/>
              </a:buClr>
              <a:buSzPts val="2400"/>
              <a:buChar char="–"/>
              <a:defRPr sz="2400">
                <a:latin typeface="Times New Roman"/>
                <a:ea typeface="Times New Roman"/>
                <a:cs typeface="Times New Roman"/>
                <a:sym typeface="Times New Roman"/>
              </a:defRPr>
            </a:lvl4pPr>
            <a:lvl5pPr marL="2286000" lvl="4" indent="-381000" algn="l">
              <a:spcBef>
                <a:spcPts val="480"/>
              </a:spcBef>
              <a:spcAft>
                <a:spcPts val="0"/>
              </a:spcAft>
              <a:buClr>
                <a:schemeClr val="dk1"/>
              </a:buClr>
              <a:buSzPts val="2400"/>
              <a:buChar char="»"/>
              <a:defRPr sz="2400">
                <a:latin typeface="Times New Roman"/>
                <a:ea typeface="Times New Roman"/>
                <a:cs typeface="Times New Roman"/>
                <a:sym typeface="Times New Roman"/>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 name="Google Shape;66;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722313" y="3305175"/>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Times New Roman"/>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6"/>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72" name="Google Shape;72;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7"/>
          <p:cNvSpPr txBox="1">
            <a:spLocks noGrp="1"/>
          </p:cNvSpPr>
          <p:nvPr>
            <p:ph type="body" idx="1"/>
          </p:nvPr>
        </p:nvSpPr>
        <p:spPr>
          <a:xfrm>
            <a:off x="457200" y="1200150"/>
            <a:ext cx="4038600" cy="3394472"/>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78" name="Google Shape;78;p17"/>
          <p:cNvSpPr txBox="1">
            <a:spLocks noGrp="1"/>
          </p:cNvSpPr>
          <p:nvPr>
            <p:ph type="body" idx="2"/>
          </p:nvPr>
        </p:nvSpPr>
        <p:spPr>
          <a:xfrm>
            <a:off x="4648200" y="1200150"/>
            <a:ext cx="4038600" cy="3394472"/>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79" name="Google Shape;79;p1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000"/>
              <a:buFont typeface="Times New Roma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8"/>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5" name="Google Shape;85;p18"/>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6" name="Google Shape;86;p18"/>
          <p:cNvSpPr txBox="1">
            <a:spLocks noGrp="1"/>
          </p:cNvSpPr>
          <p:nvPr>
            <p:ph type="body" idx="3"/>
          </p:nvPr>
        </p:nvSpPr>
        <p:spPr>
          <a:xfrm>
            <a:off x="4645025"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7" name="Google Shape;87;p18"/>
          <p:cNvSpPr txBox="1">
            <a:spLocks noGrp="1"/>
          </p:cNvSpPr>
          <p:nvPr>
            <p:ph type="body" idx="4"/>
          </p:nvPr>
        </p:nvSpPr>
        <p:spPr>
          <a:xfrm>
            <a:off x="4645025"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8" name="Google Shape;88;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2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457200" y="204788"/>
            <a:ext cx="3008313" cy="8715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Times New Roman"/>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21"/>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03" name="Google Shape;103;p21"/>
          <p:cNvSpPr txBox="1">
            <a:spLocks noGrp="1"/>
          </p:cNvSpPr>
          <p:nvPr>
            <p:ph type="body" idx="2"/>
          </p:nvPr>
        </p:nvSpPr>
        <p:spPr>
          <a:xfrm>
            <a:off x="457200" y="1076325"/>
            <a:ext cx="3008313" cy="3518297"/>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04" name="Google Shape;104;p2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Times New Roman"/>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2"/>
          <p:cNvSpPr>
            <a:spLocks noGrp="1"/>
          </p:cNvSpPr>
          <p:nvPr>
            <p:ph type="pic" idx="2"/>
          </p:nvPr>
        </p:nvSpPr>
        <p:spPr>
          <a:xfrm>
            <a:off x="1792288" y="459581"/>
            <a:ext cx="5486400" cy="3086100"/>
          </a:xfrm>
          <a:prstGeom prst="rect">
            <a:avLst/>
          </a:prstGeom>
          <a:noFill/>
          <a:ln>
            <a:noFill/>
          </a:ln>
        </p:spPr>
      </p:sp>
      <p:sp>
        <p:nvSpPr>
          <p:cNvPr id="110" name="Google Shape;110;p22"/>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11" name="Google Shape;111;p2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3"/>
          <p:cNvSpPr txBox="1">
            <a:spLocks noGrp="1"/>
          </p:cNvSpPr>
          <p:nvPr>
            <p:ph type="body" idx="1"/>
          </p:nvPr>
        </p:nvSpPr>
        <p:spPr>
          <a:xfrm rot="5400000">
            <a:off x="2874764" y="-1217414"/>
            <a:ext cx="3394472"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7" name="Google Shape;117;p2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rot="5400000">
            <a:off x="5463778" y="1371600"/>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24"/>
          <p:cNvSpPr txBox="1">
            <a:spLocks noGrp="1"/>
          </p:cNvSpPr>
          <p:nvPr>
            <p:ph type="body" idx="1"/>
          </p:nvPr>
        </p:nvSpPr>
        <p:spPr>
          <a:xfrm rot="5400000">
            <a:off x="1272778" y="-609600"/>
            <a:ext cx="4388644"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3" name="Google Shape;123;p2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000"/>
              <a:buFont typeface="Times New Roman"/>
              <a:buNone/>
              <a:defRPr sz="4000" b="0"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1"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6" name="Google Shape;56;p13"/>
          <p:cNvPicPr preferRelativeResize="0"/>
          <p:nvPr/>
        </p:nvPicPr>
        <p:blipFill rotWithShape="1">
          <a:blip r:embed="rId13">
            <a:alphaModFix/>
          </a:blip>
          <a:srcRect/>
          <a:stretch/>
        </p:blipFill>
        <p:spPr>
          <a:xfrm>
            <a:off x="7142831" y="4470056"/>
            <a:ext cx="1358002" cy="59441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0.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hyperlink" Target="https://www.youtube.com/watch?v=z7gwGP5MbXM" TargetMode="External"/><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7.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ctrTitle"/>
          </p:nvPr>
        </p:nvSpPr>
        <p:spPr>
          <a:xfrm>
            <a:off x="341530" y="2918598"/>
            <a:ext cx="8460940" cy="1549324"/>
          </a:xfrm>
          <a:prstGeom prst="rect">
            <a:avLst/>
          </a:prstGeom>
          <a:solidFill>
            <a:schemeClr val="accent2"/>
          </a:solid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dirty="0"/>
              <a:t>Course:</a:t>
            </a:r>
            <a:br>
              <a:rPr lang="en" b="1" dirty="0"/>
            </a:br>
            <a:r>
              <a:rPr lang="en" b="1" dirty="0"/>
              <a:t>Contemporary Employment Relations</a:t>
            </a:r>
            <a:br>
              <a:rPr lang="en" b="1" dirty="0"/>
            </a:br>
            <a:r>
              <a:rPr lang="en" b="1" dirty="0"/>
              <a:t> Course Code:MHR 552</a:t>
            </a:r>
            <a:endParaRPr dirty="0"/>
          </a:p>
        </p:txBody>
      </p:sp>
      <p:pic>
        <p:nvPicPr>
          <p:cNvPr id="131" name="Google Shape;131;p25"/>
          <p:cNvPicPr preferRelativeResize="0"/>
          <p:nvPr/>
        </p:nvPicPr>
        <p:blipFill rotWithShape="1">
          <a:blip r:embed="rId3">
            <a:alphaModFix/>
          </a:blip>
          <a:srcRect/>
          <a:stretch/>
        </p:blipFill>
        <p:spPr>
          <a:xfrm>
            <a:off x="1979712" y="573528"/>
            <a:ext cx="3780420" cy="16513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421459"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191" name="Google Shape;191;p34"/>
          <p:cNvSpPr txBox="1">
            <a:spLocks noGrp="1"/>
          </p:cNvSpPr>
          <p:nvPr>
            <p:ph type="body" idx="1"/>
          </p:nvPr>
        </p:nvSpPr>
        <p:spPr>
          <a:xfrm>
            <a:off x="421459" y="843558"/>
            <a:ext cx="8229600" cy="396708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ts val="2400"/>
              <a:buNone/>
            </a:pPr>
            <a:r>
              <a:rPr lang="en" dirty="0"/>
              <a:t>The neo-classical theorists give attention to how labour markets operate and how market forces work to determine wages and as well as the acquisition and use of labour, which reflects the behaviour of profit-maximising entrepreneurs within highly competitive market structures</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Post-Transformation Employment Relations Theory (1980s to early 2000s)</a:t>
            </a:r>
            <a:endParaRPr dirty="0"/>
          </a:p>
          <a:p>
            <a:pPr marL="0" lvl="0" indent="0" algn="l" rtl="0">
              <a:spcBef>
                <a:spcPts val="480"/>
              </a:spcBef>
              <a:spcAft>
                <a:spcPts val="0"/>
              </a:spcAft>
              <a:buClr>
                <a:schemeClr val="dk1"/>
              </a:buClr>
              <a:buSzPts val="2400"/>
              <a:buNone/>
            </a:pPr>
            <a:r>
              <a:rPr lang="en" dirty="0"/>
              <a:t>This shift in focus is reflected in changing nomenclature in the field from ‘‘industrial relations’’ to ‘‘labor and employment relations,’’ along with aspirations to develop a more generally applicable body of employment relations theory for the present era.</a:t>
            </a:r>
            <a:endParaRP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12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a:t>The end</a:t>
            </a:r>
            <a:endParaRPr/>
          </a:p>
        </p:txBody>
      </p:sp>
      <p:pic>
        <p:nvPicPr>
          <p:cNvPr id="754" name="Google Shape;754;p124"/>
          <p:cNvPicPr preferRelativeResize="0">
            <a:picLocks noGrp="1"/>
          </p:cNvPicPr>
          <p:nvPr>
            <p:ph type="body" idx="1"/>
          </p:nvPr>
        </p:nvPicPr>
        <p:blipFill rotWithShape="1">
          <a:blip r:embed="rId3">
            <a:alphaModFix/>
          </a:blip>
          <a:srcRect/>
          <a:stretch/>
        </p:blipFill>
        <p:spPr>
          <a:xfrm>
            <a:off x="4211960" y="1383618"/>
            <a:ext cx="4248472" cy="2372110"/>
          </a:xfrm>
          <a:prstGeom prst="rect">
            <a:avLst/>
          </a:prstGeom>
          <a:noFill/>
          <a:ln>
            <a:noFill/>
          </a:ln>
        </p:spPr>
      </p:pic>
      <p:pic>
        <p:nvPicPr>
          <p:cNvPr id="755" name="Google Shape;755;p124"/>
          <p:cNvPicPr preferRelativeResize="0"/>
          <p:nvPr/>
        </p:nvPicPr>
        <p:blipFill rotWithShape="1">
          <a:blip r:embed="rId4">
            <a:alphaModFix/>
          </a:blip>
          <a:srcRect/>
          <a:stretch/>
        </p:blipFill>
        <p:spPr>
          <a:xfrm>
            <a:off x="323529" y="1096206"/>
            <a:ext cx="2376264" cy="37673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5"/>
          <p:cNvSpPr txBox="1">
            <a:spLocks noGrp="1"/>
          </p:cNvSpPr>
          <p:nvPr>
            <p:ph type="title"/>
          </p:nvPr>
        </p:nvSpPr>
        <p:spPr>
          <a:xfrm>
            <a:off x="457200" y="-106256"/>
            <a:ext cx="8229600" cy="70842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Brief History ….</a:t>
            </a:r>
            <a:endParaRPr b="1" dirty="0"/>
          </a:p>
        </p:txBody>
      </p:sp>
      <p:sp>
        <p:nvSpPr>
          <p:cNvPr id="197" name="Google Shape;197;p35"/>
          <p:cNvSpPr txBox="1">
            <a:spLocks noGrp="1"/>
          </p:cNvSpPr>
          <p:nvPr>
            <p:ph type="body" idx="1"/>
          </p:nvPr>
        </p:nvSpPr>
        <p:spPr>
          <a:xfrm>
            <a:off x="397726" y="505522"/>
            <a:ext cx="8229600" cy="364305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None/>
            </a:pPr>
            <a:r>
              <a:rPr lang="en" sz="2200" dirty="0">
                <a:latin typeface="Arial"/>
                <a:ea typeface="Arial"/>
                <a:cs typeface="Arial"/>
                <a:sym typeface="Arial"/>
              </a:rPr>
              <a:t> </a:t>
            </a:r>
            <a:r>
              <a:rPr lang="en" sz="2200" dirty="0"/>
              <a:t>Let's take a brief look at  history:</a:t>
            </a:r>
            <a:endParaRPr sz="2200" dirty="0"/>
          </a:p>
          <a:p>
            <a:pPr marL="342900" lvl="0" indent="-342900" algn="l" rtl="0">
              <a:spcBef>
                <a:spcPts val="480"/>
              </a:spcBef>
              <a:spcAft>
                <a:spcPts val="0"/>
              </a:spcAft>
              <a:buClr>
                <a:schemeClr val="dk1"/>
              </a:buClr>
              <a:buSzPts val="2400"/>
              <a:buChar char="•"/>
            </a:pPr>
            <a:r>
              <a:rPr lang="en" sz="2200" dirty="0"/>
              <a:t>For many years, ther have been some form of bargain and negotiation around the relationship between employers and their employees. </a:t>
            </a:r>
            <a:endParaRPr sz="2200" dirty="0"/>
          </a:p>
          <a:p>
            <a:pPr marL="342900" lvl="0" indent="-342900" algn="l" rtl="0">
              <a:spcBef>
                <a:spcPts val="480"/>
              </a:spcBef>
              <a:spcAft>
                <a:spcPts val="0"/>
              </a:spcAft>
              <a:buClr>
                <a:schemeClr val="dk1"/>
              </a:buClr>
              <a:buSzPts val="2400"/>
              <a:buChar char="•"/>
            </a:pPr>
            <a:r>
              <a:rPr lang="en" sz="2200" dirty="0"/>
              <a:t>As we moved into the 1800s Industrial Revolution, large companies began to employ vast numbers of people, craftsmen and lower-skilled workers in mills and forges and on highly repetitive production lines in factories. </a:t>
            </a:r>
            <a:endParaRPr sz="2200" dirty="0"/>
          </a:p>
          <a:p>
            <a:pPr marL="342900" lvl="0" indent="-342900" algn="l" rtl="0">
              <a:spcBef>
                <a:spcPts val="480"/>
              </a:spcBef>
              <a:spcAft>
                <a:spcPts val="0"/>
              </a:spcAft>
              <a:buClr>
                <a:schemeClr val="dk1"/>
              </a:buClr>
              <a:buSzPts val="2400"/>
              <a:buChar char="•"/>
            </a:pPr>
            <a:r>
              <a:rPr lang="en" sz="2200" dirty="0"/>
              <a:t>The move from farming to factories and  city living gave us the earliest forms of the capitalist system we now know.</a:t>
            </a:r>
            <a:endParaRPr sz="2200" dirty="0"/>
          </a:p>
          <a:p>
            <a:pPr marL="342900" lvl="0" indent="-342900" algn="l" rtl="0">
              <a:spcBef>
                <a:spcPts val="480"/>
              </a:spcBef>
              <a:spcAft>
                <a:spcPts val="0"/>
              </a:spcAft>
              <a:buClr>
                <a:schemeClr val="dk1"/>
              </a:buClr>
              <a:buSzPts val="2400"/>
              <a:buChar char="•"/>
            </a:pPr>
            <a:r>
              <a:rPr lang="en" sz="2200" dirty="0"/>
              <a:t>Wealth acquisition came from industrial strength, not the privilege of birth into the upper classes. </a:t>
            </a:r>
            <a:endParaRPr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6"/>
          <p:cNvSpPr txBox="1">
            <a:spLocks noGrp="1"/>
          </p:cNvSpPr>
          <p:nvPr>
            <p:ph type="title"/>
          </p:nvPr>
        </p:nvSpPr>
        <p:spPr>
          <a:xfrm>
            <a:off x="457200" y="-10625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Cont’d-conditions of work</a:t>
            </a:r>
            <a:endParaRPr b="1" dirty="0"/>
          </a:p>
        </p:txBody>
      </p:sp>
      <p:sp>
        <p:nvSpPr>
          <p:cNvPr id="204" name="Google Shape;204;p36"/>
          <p:cNvSpPr txBox="1">
            <a:spLocks noGrp="1"/>
          </p:cNvSpPr>
          <p:nvPr>
            <p:ph type="body" idx="1"/>
          </p:nvPr>
        </p:nvSpPr>
        <p:spPr>
          <a:xfrm>
            <a:off x="316094" y="587442"/>
            <a:ext cx="8229600" cy="4556057"/>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2400" dirty="0"/>
              <a:t>With pressures </a:t>
            </a:r>
            <a:r>
              <a:rPr lang="en" sz="2400" b="1" dirty="0"/>
              <a:t>to keep costs low</a:t>
            </a:r>
            <a:r>
              <a:rPr lang="en" sz="2400" dirty="0"/>
              <a:t>, production and </a:t>
            </a:r>
            <a:r>
              <a:rPr lang="en" sz="2400" b="1" dirty="0"/>
              <a:t>quality high</a:t>
            </a:r>
            <a:r>
              <a:rPr lang="en" sz="2400" dirty="0"/>
              <a:t>, plus </a:t>
            </a:r>
            <a:r>
              <a:rPr lang="en" sz="2400" b="1" dirty="0"/>
              <a:t>make profits</a:t>
            </a:r>
            <a:r>
              <a:rPr lang="en" sz="2400" dirty="0"/>
              <a:t>, industrialists began to push people with longer hours, shortcuts on safety, and disregard for worker welfare</a:t>
            </a:r>
            <a:endParaRPr dirty="0"/>
          </a:p>
          <a:p>
            <a:pPr marL="342900" lvl="0" indent="-190500" algn="l" rtl="0">
              <a:spcBef>
                <a:spcPts val="480"/>
              </a:spcBef>
              <a:spcAft>
                <a:spcPts val="0"/>
              </a:spcAft>
              <a:buClr>
                <a:schemeClr val="dk1"/>
              </a:buClr>
              <a:buSzPts val="2400"/>
              <a:buNone/>
            </a:pPr>
            <a:endParaRPr sz="2400" dirty="0"/>
          </a:p>
          <a:p>
            <a:pPr marL="342900" lvl="0" indent="-342900" algn="l" rtl="0">
              <a:spcBef>
                <a:spcPts val="480"/>
              </a:spcBef>
              <a:spcAft>
                <a:spcPts val="0"/>
              </a:spcAft>
              <a:buClr>
                <a:schemeClr val="dk1"/>
              </a:buClr>
              <a:buSzPts val="2400"/>
              <a:buChar char="•"/>
            </a:pPr>
            <a:r>
              <a:rPr lang="en" sz="2400" dirty="0"/>
              <a:t>People would be exhausted, ill, dismissed, or even died because of poor conditions in those working environments.</a:t>
            </a:r>
            <a:endParaRPr dirty="0"/>
          </a:p>
          <a:p>
            <a:pPr marL="342900" lvl="0" indent="-190500" algn="l" rtl="0">
              <a:spcBef>
                <a:spcPts val="480"/>
              </a:spcBef>
              <a:spcAft>
                <a:spcPts val="0"/>
              </a:spcAft>
              <a:buClr>
                <a:schemeClr val="dk1"/>
              </a:buClr>
              <a:buSzPts val="2400"/>
              <a:buNone/>
            </a:pPr>
            <a:endParaRPr sz="2400" dirty="0"/>
          </a:p>
          <a:p>
            <a:pPr marL="342900" lvl="0" indent="-342900" algn="l" rtl="0">
              <a:spcBef>
                <a:spcPts val="480"/>
              </a:spcBef>
              <a:spcAft>
                <a:spcPts val="0"/>
              </a:spcAft>
              <a:buClr>
                <a:schemeClr val="dk1"/>
              </a:buClr>
              <a:buSzPts val="2400"/>
              <a:buChar char="•"/>
            </a:pPr>
            <a:r>
              <a:rPr lang="en" sz="2400" dirty="0"/>
              <a:t> And so collective worker responses were needed to fight injustice through forms of protest or the ultimate withdrawal of labor. We'd now refer to them as walkouts or strikes.</a:t>
            </a:r>
            <a:endParaRPr dirty="0"/>
          </a:p>
          <a:p>
            <a:pPr marL="342900" lvl="0" indent="-165100" algn="l" rtl="0">
              <a:spcBef>
                <a:spcPts val="560"/>
              </a:spcBef>
              <a:spcAft>
                <a:spcPts val="0"/>
              </a:spcAft>
              <a:buClr>
                <a:schemeClr val="dk1"/>
              </a:buClr>
              <a:buSzPts val="2800"/>
              <a:buNone/>
            </a:pPr>
            <a:endParaRP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txBox="1">
            <a:spLocks noGrp="1"/>
          </p:cNvSpPr>
          <p:nvPr>
            <p:ph type="title"/>
          </p:nvPr>
        </p:nvSpPr>
        <p:spPr>
          <a:xfrm>
            <a:off x="457200" y="-83954"/>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Cont’d-legal framework</a:t>
            </a:r>
            <a:endParaRPr b="1" dirty="0"/>
          </a:p>
        </p:txBody>
      </p:sp>
      <p:sp>
        <p:nvSpPr>
          <p:cNvPr id="211" name="Google Shape;211;p37"/>
          <p:cNvSpPr txBox="1">
            <a:spLocks noGrp="1"/>
          </p:cNvSpPr>
          <p:nvPr>
            <p:ph type="body" idx="1"/>
          </p:nvPr>
        </p:nvSpPr>
        <p:spPr>
          <a:xfrm>
            <a:off x="457200" y="855073"/>
            <a:ext cx="8229600" cy="391308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ct val="100000"/>
              <a:buChar char="•"/>
            </a:pPr>
            <a:r>
              <a:rPr lang="en" sz="1800" dirty="0"/>
              <a:t>Employment law followed with pressure put on governments to legislate, which continues to this day. </a:t>
            </a:r>
            <a:endParaRPr sz="1800" dirty="0"/>
          </a:p>
          <a:p>
            <a:pPr marL="342900" lvl="0" indent="-190182" algn="l" rtl="0">
              <a:spcBef>
                <a:spcPts val="481"/>
              </a:spcBef>
              <a:spcAft>
                <a:spcPts val="0"/>
              </a:spcAft>
              <a:buClr>
                <a:schemeClr val="dk1"/>
              </a:buClr>
              <a:buSzPct val="100000"/>
              <a:buNone/>
            </a:pPr>
            <a:endParaRPr sz="1800" dirty="0"/>
          </a:p>
          <a:p>
            <a:pPr marL="342900" lvl="0" indent="-342900" algn="l" rtl="0">
              <a:spcBef>
                <a:spcPts val="481"/>
              </a:spcBef>
              <a:spcAft>
                <a:spcPts val="0"/>
              </a:spcAft>
              <a:buClr>
                <a:schemeClr val="dk1"/>
              </a:buClr>
              <a:buSzPct val="100000"/>
              <a:buChar char="•"/>
            </a:pPr>
            <a:r>
              <a:rPr lang="en" sz="1800" dirty="0"/>
              <a:t>Workplace wrongdoing, such as employers discriminating against women or older workers in promotion decisions, would become punishable by law, with the state now able to prosecute businesses and owners whilst giving worker representatives legal force to back their claims of unfair treatment and conditions. </a:t>
            </a:r>
            <a:endParaRPr sz="1800" dirty="0"/>
          </a:p>
          <a:p>
            <a:pPr marL="342900" lvl="0" indent="-190182" algn="l" rtl="0">
              <a:spcBef>
                <a:spcPts val="481"/>
              </a:spcBef>
              <a:spcAft>
                <a:spcPts val="0"/>
              </a:spcAft>
              <a:buClr>
                <a:schemeClr val="dk1"/>
              </a:buClr>
              <a:buSzPct val="100000"/>
              <a:buNone/>
            </a:pPr>
            <a:endParaRPr sz="1800" dirty="0"/>
          </a:p>
          <a:p>
            <a:pPr marL="342900" lvl="0" indent="-342900" algn="l" rtl="0">
              <a:spcBef>
                <a:spcPts val="481"/>
              </a:spcBef>
              <a:spcAft>
                <a:spcPts val="0"/>
              </a:spcAft>
              <a:buClr>
                <a:schemeClr val="dk1"/>
              </a:buClr>
              <a:buSzPct val="100000"/>
              <a:buChar char="•"/>
            </a:pPr>
            <a:r>
              <a:rPr lang="en" sz="1800" dirty="0"/>
              <a:t>This led the way to the development of initially industrial relations, what we now know as employee relations</a:t>
            </a:r>
            <a:endParaRPr sz="1800" dirty="0"/>
          </a:p>
          <a:p>
            <a:pPr marL="0" lvl="0" indent="0" algn="l" rtl="0">
              <a:spcBef>
                <a:spcPts val="481"/>
              </a:spcBef>
              <a:spcAft>
                <a:spcPts val="0"/>
              </a:spcAft>
              <a:buClr>
                <a:schemeClr val="dk1"/>
              </a:buClr>
              <a:buSzPct val="100000"/>
              <a:buNone/>
            </a:pPr>
            <a:endParaRPr sz="1800" dirty="0"/>
          </a:p>
          <a:p>
            <a:pPr marL="342900" lvl="0" indent="-342900" algn="l" rtl="0">
              <a:spcBef>
                <a:spcPts val="481"/>
              </a:spcBef>
              <a:spcAft>
                <a:spcPts val="0"/>
              </a:spcAft>
              <a:buClr>
                <a:schemeClr val="dk1"/>
              </a:buClr>
              <a:buSzPct val="100000"/>
              <a:buChar char="•"/>
            </a:pPr>
            <a:r>
              <a:rPr lang="en" sz="1800" dirty="0"/>
              <a:t>Employment legislation is aimed at giving workers protection,</a:t>
            </a:r>
            <a:endParaRPr sz="1800" dirty="0"/>
          </a:p>
          <a:p>
            <a:pPr marL="0" lvl="0" indent="0" algn="l" rtl="0">
              <a:spcBef>
                <a:spcPts val="481"/>
              </a:spcBef>
              <a:spcAft>
                <a:spcPts val="0"/>
              </a:spcAft>
              <a:buClr>
                <a:schemeClr val="dk1"/>
              </a:buClr>
              <a:buSzPct val="100000"/>
              <a:buNone/>
            </a:pPr>
            <a:r>
              <a:rPr lang="en" sz="1800" dirty="0"/>
              <a:t>      avoiding union disputes.</a:t>
            </a:r>
            <a:endParaRPr sz="1800" dirty="0"/>
          </a:p>
          <a:p>
            <a:pPr marL="342900" lvl="0" indent="-201930" algn="l" rtl="0">
              <a:spcBef>
                <a:spcPts val="444"/>
              </a:spcBef>
              <a:spcAft>
                <a:spcPts val="0"/>
              </a:spcAft>
              <a:buClr>
                <a:schemeClr val="dk1"/>
              </a:buClr>
              <a:buSzPct val="100000"/>
              <a:buNone/>
            </a:pPr>
            <a:endParaRPr sz="1800" dirty="0"/>
          </a:p>
          <a:p>
            <a:pPr marL="342900" lvl="0" indent="-201930" algn="l" rtl="0">
              <a:spcBef>
                <a:spcPts val="444"/>
              </a:spcBef>
              <a:spcAft>
                <a:spcPts val="0"/>
              </a:spcAft>
              <a:buClr>
                <a:schemeClr val="dk1"/>
              </a:buClr>
              <a:buSzPct val="100000"/>
              <a:buNone/>
            </a:pPr>
            <a:endParaRPr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8"/>
          <p:cNvSpPr txBox="1">
            <a:spLocks noGrp="1"/>
          </p:cNvSpPr>
          <p:nvPr>
            <p:ph type="title"/>
          </p:nvPr>
        </p:nvSpPr>
        <p:spPr>
          <a:xfrm>
            <a:off x="457200" y="90742"/>
            <a:ext cx="8229600" cy="583574"/>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4000"/>
              <a:buFont typeface="Times New Roman"/>
              <a:buNone/>
            </a:pPr>
            <a:r>
              <a:rPr lang="en" b="1" dirty="0"/>
              <a:t>Cont’d-unionism</a:t>
            </a:r>
            <a:endParaRPr b="1" dirty="0"/>
          </a:p>
        </p:txBody>
      </p:sp>
      <p:sp>
        <p:nvSpPr>
          <p:cNvPr id="218" name="Google Shape;218;p38"/>
          <p:cNvSpPr txBox="1">
            <a:spLocks noGrp="1"/>
          </p:cNvSpPr>
          <p:nvPr>
            <p:ph type="body" idx="1"/>
          </p:nvPr>
        </p:nvSpPr>
        <p:spPr>
          <a:xfrm>
            <a:off x="382858" y="930801"/>
            <a:ext cx="8229600" cy="39885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dk1"/>
              </a:buClr>
              <a:buSzPts val="2400"/>
              <a:buNone/>
            </a:pPr>
            <a:r>
              <a:rPr lang="en" dirty="0"/>
              <a:t>The 20th-century workplace history describes a range of industrial disputes covering working time regulations to fair pay and benefits. </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The 1970s and 1980s were peak unionization period, but this changed in the 1990s with a significant decrease in union power. </a:t>
            </a:r>
            <a:endParaRPr dirty="0"/>
          </a:p>
          <a:p>
            <a:pPr marL="0" lvl="0" indent="0" algn="l" rtl="0">
              <a:spcBef>
                <a:spcPts val="480"/>
              </a:spcBef>
              <a:spcAft>
                <a:spcPts val="0"/>
              </a:spcAft>
              <a:buClr>
                <a:schemeClr val="dk1"/>
              </a:buClr>
              <a:buSzPts val="2400"/>
              <a:buNone/>
            </a:pPr>
            <a:r>
              <a:rPr lang="en" dirty="0"/>
              <a:t> </a:t>
            </a:r>
            <a:endParaRPr dirty="0"/>
          </a:p>
          <a:p>
            <a:pPr marL="0" lvl="0" indent="0" algn="l" rtl="0">
              <a:spcBef>
                <a:spcPts val="480"/>
              </a:spcBef>
              <a:spcAft>
                <a:spcPts val="0"/>
              </a:spcAft>
              <a:buClr>
                <a:schemeClr val="dk1"/>
              </a:buClr>
              <a:buSzPts val="2400"/>
              <a:buNone/>
            </a:pPr>
            <a:r>
              <a:rPr lang="en" dirty="0"/>
              <a:t>The decrease of union power continues to now. </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In present times, large scale disputes are rare and often resolved through mediation and someone taking an independent view.</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 So where has all this led us?</a:t>
            </a: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9"/>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Cont’d-future of work</a:t>
            </a:r>
            <a:endParaRPr b="1" dirty="0"/>
          </a:p>
        </p:txBody>
      </p:sp>
      <p:sp>
        <p:nvSpPr>
          <p:cNvPr id="224" name="Google Shape;224;p39"/>
          <p:cNvSpPr txBox="1">
            <a:spLocks noGrp="1"/>
          </p:cNvSpPr>
          <p:nvPr>
            <p:ph type="body" idx="1"/>
          </p:nvPr>
        </p:nvSpPr>
        <p:spPr>
          <a:xfrm>
            <a:off x="457200" y="991994"/>
            <a:ext cx="8229600" cy="339447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2200" dirty="0"/>
              <a:t>The future for worker representation and employee relations is becoming a </a:t>
            </a:r>
            <a:r>
              <a:rPr lang="en" sz="2200" b="1" dirty="0"/>
              <a:t>more complex </a:t>
            </a:r>
            <a:r>
              <a:rPr lang="en" sz="2200" dirty="0"/>
              <a:t>one, with </a:t>
            </a:r>
            <a:r>
              <a:rPr lang="en" sz="2200" b="1" dirty="0"/>
              <a:t>digital</a:t>
            </a:r>
            <a:r>
              <a:rPr lang="en" sz="2200" dirty="0"/>
              <a:t> and </a:t>
            </a:r>
            <a:r>
              <a:rPr lang="en" sz="2200" b="1" dirty="0"/>
              <a:t>robotic automation of work</a:t>
            </a:r>
            <a:r>
              <a:rPr lang="en" sz="2200" dirty="0"/>
              <a:t>, new forms of worker status like self-employed agents, and a keen interest in good organizations.</a:t>
            </a:r>
            <a:endParaRPr sz="2200" dirty="0"/>
          </a:p>
          <a:p>
            <a:pPr marL="0" lvl="0" indent="0" algn="l" rtl="0">
              <a:spcBef>
                <a:spcPts val="480"/>
              </a:spcBef>
              <a:spcAft>
                <a:spcPts val="0"/>
              </a:spcAft>
              <a:buClr>
                <a:schemeClr val="dk1"/>
              </a:buClr>
              <a:buSzPts val="2400"/>
              <a:buNone/>
            </a:pPr>
            <a:r>
              <a:rPr lang="en" sz="2200" dirty="0"/>
              <a:t> </a:t>
            </a:r>
            <a:endParaRPr sz="2200" dirty="0"/>
          </a:p>
          <a:p>
            <a:pPr marL="342900" lvl="0" indent="-342900" algn="l" rtl="0">
              <a:spcBef>
                <a:spcPts val="480"/>
              </a:spcBef>
              <a:spcAft>
                <a:spcPts val="0"/>
              </a:spcAft>
              <a:buClr>
                <a:schemeClr val="dk1"/>
              </a:buClr>
              <a:buSzPts val="2400"/>
              <a:buChar char="•"/>
            </a:pPr>
            <a:r>
              <a:rPr lang="en" sz="2200" dirty="0"/>
              <a:t>Employee relations will be an even more interesting area of the elements of a collaborative organization.</a:t>
            </a:r>
            <a:endParaRPr sz="2200" dirty="0"/>
          </a:p>
          <a:p>
            <a:pPr marL="0" lvl="0" indent="0" algn="l" rtl="0">
              <a:spcBef>
                <a:spcPts val="480"/>
              </a:spcBef>
              <a:spcAft>
                <a:spcPts val="0"/>
              </a:spcAft>
              <a:buClr>
                <a:schemeClr val="dk1"/>
              </a:buClr>
              <a:buSzPts val="2400"/>
              <a:buNone/>
            </a:pPr>
            <a:endParaRPr sz="2200" dirty="0"/>
          </a:p>
          <a:p>
            <a:pPr marL="342900" lvl="0" indent="-342900" algn="l" rtl="0">
              <a:spcBef>
                <a:spcPts val="480"/>
              </a:spcBef>
              <a:spcAft>
                <a:spcPts val="0"/>
              </a:spcAft>
              <a:buClr>
                <a:schemeClr val="dk1"/>
              </a:buClr>
              <a:buSzPts val="2400"/>
              <a:buChar char="•"/>
            </a:pPr>
            <a:r>
              <a:rPr lang="en" sz="2200" dirty="0"/>
              <a:t>A new form of employee relations may be upon us.</a:t>
            </a:r>
            <a:endParaRPr sz="2200" dirty="0"/>
          </a:p>
          <a:p>
            <a:pPr marL="0" lvl="0" indent="0" algn="l" rtl="0">
              <a:spcBef>
                <a:spcPts val="480"/>
              </a:spcBef>
              <a:spcAft>
                <a:spcPts val="0"/>
              </a:spcAft>
              <a:buClr>
                <a:schemeClr val="dk1"/>
              </a:buClr>
              <a:buSzPts val="2400"/>
              <a:buNone/>
            </a:pPr>
            <a:r>
              <a:rPr lang="en" sz="2200" i="1" dirty="0"/>
              <a:t>   What in your opinion is  the future of employment ?</a:t>
            </a:r>
            <a:endParaRPr sz="2200" i="1" dirty="0"/>
          </a:p>
          <a:p>
            <a:pPr marL="342900" lvl="0" indent="-190500" algn="l" rtl="0">
              <a:spcBef>
                <a:spcPts val="480"/>
              </a:spcBef>
              <a:spcAft>
                <a:spcPts val="0"/>
              </a:spcAft>
              <a:buClr>
                <a:schemeClr val="dk1"/>
              </a:buClr>
              <a:buSzPts val="2400"/>
              <a:buNone/>
            </a:pPr>
            <a:endParaRPr sz="2200" i="1" dirty="0"/>
          </a:p>
          <a:p>
            <a:pPr marL="342900" lvl="0" indent="-190500" algn="l" rtl="0">
              <a:spcBef>
                <a:spcPts val="480"/>
              </a:spcBef>
              <a:spcAft>
                <a:spcPts val="0"/>
              </a:spcAft>
              <a:buClr>
                <a:schemeClr val="dk1"/>
              </a:buClr>
              <a:buSzPts val="2400"/>
              <a:buNone/>
            </a:pPr>
            <a:endParaRPr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0"/>
          <p:cNvSpPr txBox="1">
            <a:spLocks noGrp="1"/>
          </p:cNvSpPr>
          <p:nvPr>
            <p:ph type="title"/>
          </p:nvPr>
        </p:nvSpPr>
        <p:spPr>
          <a:xfrm>
            <a:off x="539552" y="2031690"/>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BFBFBF"/>
              </a:buClr>
              <a:buSzPts val="4000"/>
              <a:buFont typeface="Times New Roman"/>
              <a:buNone/>
            </a:pPr>
            <a:r>
              <a:rPr lang="en">
                <a:solidFill>
                  <a:srgbClr val="BFBFBF"/>
                </a:solidFill>
              </a:rPr>
              <a:t>Theories and perspective</a:t>
            </a:r>
            <a:endParaRPr>
              <a:solidFill>
                <a:srgbClr val="BFBFB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Introduction to theories of ER </a:t>
            </a:r>
            <a:endParaRPr b="1"/>
          </a:p>
        </p:txBody>
      </p:sp>
      <p:sp>
        <p:nvSpPr>
          <p:cNvPr id="235" name="Google Shape;235;p4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a:t>    </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p:txBody>
      </p:sp>
      <p:sp>
        <p:nvSpPr>
          <p:cNvPr id="236" name="Google Shape;236;p41"/>
          <p:cNvSpPr/>
          <p:nvPr/>
        </p:nvSpPr>
        <p:spPr>
          <a:xfrm>
            <a:off x="4860032" y="1200150"/>
            <a:ext cx="3240360" cy="129614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56000" y="135000"/>
                </a:lnTo>
              </a:path>
            </a:pathLst>
          </a:custGeom>
          <a:solidFill>
            <a:srgbClr val="CCC0D9"/>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 sz="3200" b="0" i="0" u="none" strike="noStrike" cap="none">
                <a:solidFill>
                  <a:srgbClr val="000000"/>
                </a:solidFill>
                <a:latin typeface="Calibri"/>
                <a:ea typeface="Calibri"/>
                <a:cs typeface="Calibri"/>
                <a:sym typeface="Calibri"/>
              </a:rPr>
              <a:t>What is employment relations?</a:t>
            </a:r>
            <a:endParaRPr sz="3200" b="0" i="0" u="none" strike="noStrike" cap="none">
              <a:solidFill>
                <a:srgbClr val="000000"/>
              </a:solidFill>
              <a:latin typeface="Calibri"/>
              <a:ea typeface="Calibri"/>
              <a:cs typeface="Calibri"/>
              <a:sym typeface="Calibri"/>
            </a:endParaRPr>
          </a:p>
        </p:txBody>
      </p:sp>
      <p:sp>
        <p:nvSpPr>
          <p:cNvPr id="237" name="Google Shape;237;p41"/>
          <p:cNvSpPr/>
          <p:nvPr/>
        </p:nvSpPr>
        <p:spPr>
          <a:xfrm flipH="1">
            <a:off x="755576" y="3057804"/>
            <a:ext cx="3600400" cy="129614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46000" y="135000"/>
                </a:lnTo>
              </a:path>
            </a:pathLst>
          </a:custGeom>
          <a:solidFill>
            <a:srgbClr val="FDE9D8"/>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 sz="4000" b="0" i="0" u="none" strike="noStrike" cap="none">
                <a:solidFill>
                  <a:srgbClr val="17365D"/>
                </a:solidFill>
                <a:latin typeface="Calibri"/>
                <a:ea typeface="Calibri"/>
                <a:cs typeface="Calibri"/>
                <a:sym typeface="Calibri"/>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2"/>
          <p:cNvSpPr txBox="1">
            <a:spLocks noGrp="1"/>
          </p:cNvSpPr>
          <p:nvPr>
            <p:ph type="title"/>
          </p:nvPr>
        </p:nvSpPr>
        <p:spPr>
          <a:xfrm>
            <a:off x="457200" y="-9122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Introduction</a:t>
            </a:r>
            <a:endParaRPr b="1" dirty="0"/>
          </a:p>
        </p:txBody>
      </p:sp>
      <p:sp>
        <p:nvSpPr>
          <p:cNvPr id="244" name="Google Shape;244;p42"/>
          <p:cNvSpPr txBox="1">
            <a:spLocks noGrp="1"/>
          </p:cNvSpPr>
          <p:nvPr>
            <p:ph type="body" idx="1"/>
          </p:nvPr>
        </p:nvSpPr>
        <p:spPr>
          <a:xfrm>
            <a:off x="457200" y="874514"/>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spcBef>
                <a:spcPts val="0"/>
              </a:spcBef>
              <a:spcAft>
                <a:spcPts val="0"/>
              </a:spcAft>
              <a:buClr>
                <a:schemeClr val="dk1"/>
              </a:buClr>
              <a:buSzPts val="2400"/>
              <a:buChar char="•"/>
            </a:pPr>
            <a:r>
              <a:rPr lang="en" dirty="0"/>
              <a:t>The scenario of employment relations is perceived differently by different people.</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For some, employment relations is related to class conflict, others perceive it in terms of mutual co-operation and still others understand it in terms of competing interests of various groups.</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HR managers are expected to understand these varying approaches because they provide the theoretical underpinnings for much of the role of HRM.</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The three popular approaches to Industrial Relations are (Unitary,Pluralistic, and Marxist approach)</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3"/>
          <p:cNvSpPr txBox="1">
            <a:spLocks noGrp="1"/>
          </p:cNvSpPr>
          <p:nvPr>
            <p:ph type="title"/>
          </p:nvPr>
        </p:nvSpPr>
        <p:spPr>
          <a:xfrm>
            <a:off x="397727" y="-247505"/>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Definition</a:t>
            </a:r>
            <a:endParaRPr b="1" dirty="0"/>
          </a:p>
        </p:txBody>
      </p:sp>
      <p:sp>
        <p:nvSpPr>
          <p:cNvPr id="251" name="Google Shape;251;p43"/>
          <p:cNvSpPr txBox="1">
            <a:spLocks noGrp="1"/>
          </p:cNvSpPr>
          <p:nvPr>
            <p:ph type="body" idx="1"/>
          </p:nvPr>
        </p:nvSpPr>
        <p:spPr>
          <a:xfrm>
            <a:off x="137531" y="379474"/>
            <a:ext cx="8229600" cy="4207395"/>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ct val="100000"/>
              <a:buChar char="•"/>
            </a:pPr>
            <a:r>
              <a:rPr lang="en" sz="2000" dirty="0"/>
              <a:t>“A field of study that deals with the formal and informal relationship between an organisation and its employees. This embraces the potentially wide range of interactions and processes by which the parties to the relationship adjust to the needs, wants and expectations of each other in the employment situation.” Rollinson and Dundon (2007)</a:t>
            </a:r>
          </a:p>
          <a:p>
            <a:pPr marL="342900" lvl="0" indent="-342900" algn="l" rtl="0">
              <a:spcBef>
                <a:spcPts val="0"/>
              </a:spcBef>
              <a:spcAft>
                <a:spcPts val="0"/>
              </a:spcAft>
              <a:buClr>
                <a:schemeClr val="dk1"/>
              </a:buClr>
              <a:buSzPct val="100000"/>
              <a:buChar char="•"/>
            </a:pPr>
            <a:endParaRPr sz="2000" dirty="0"/>
          </a:p>
          <a:p>
            <a:pPr marL="342900" lvl="0" indent="-342900" algn="l" rtl="0">
              <a:spcBef>
                <a:spcPts val="444"/>
              </a:spcBef>
              <a:spcAft>
                <a:spcPts val="0"/>
              </a:spcAft>
              <a:buClr>
                <a:schemeClr val="dk1"/>
              </a:buClr>
              <a:buSzPct val="100000"/>
              <a:buChar char="•"/>
            </a:pPr>
            <a:r>
              <a:rPr lang="en" sz="2000" dirty="0"/>
              <a:t>Defined as institutions involved in governing the employment relationship, the people and organisations that make and administer them, and the rule making processes that are involved , together with their economic and social outcomes.</a:t>
            </a:r>
            <a:endParaRPr sz="2000" dirty="0"/>
          </a:p>
          <a:p>
            <a:pPr marL="342900" lvl="0" indent="-201930" algn="l" rtl="0">
              <a:spcBef>
                <a:spcPts val="444"/>
              </a:spcBef>
              <a:spcAft>
                <a:spcPts val="0"/>
              </a:spcAft>
              <a:buClr>
                <a:schemeClr val="dk1"/>
              </a:buClr>
              <a:buSzPct val="100000"/>
              <a:buNone/>
            </a:pPr>
            <a:endParaRPr sz="2000" dirty="0"/>
          </a:p>
          <a:p>
            <a:pPr marL="342900" lvl="0" indent="-342900" algn="l" rtl="0">
              <a:spcBef>
                <a:spcPts val="444"/>
              </a:spcBef>
              <a:spcAft>
                <a:spcPts val="0"/>
              </a:spcAft>
              <a:buClr>
                <a:schemeClr val="dk1"/>
              </a:buClr>
              <a:buSzPct val="100000"/>
              <a:buChar char="•"/>
            </a:pPr>
            <a:r>
              <a:rPr lang="en" sz="2000" dirty="0"/>
              <a:t>According to Omodan et al. (2020), human relations theory is meant to manipulate workplace relations in ways that enable employees to feel personal satisfaction with being involved with the organization</a:t>
            </a:r>
            <a:endParaRPr sz="2000" dirty="0"/>
          </a:p>
          <a:p>
            <a:pPr marL="342900" lvl="0" indent="-201930" algn="l" rtl="0">
              <a:spcBef>
                <a:spcPts val="444"/>
              </a:spcBef>
              <a:spcAft>
                <a:spcPts val="0"/>
              </a:spcAft>
              <a:buClr>
                <a:schemeClr val="dk1"/>
              </a:buClr>
              <a:buSzPct val="100000"/>
              <a:buNone/>
            </a:pPr>
            <a:endParaRP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i="1"/>
              <a:t>House keeping </a:t>
            </a:r>
            <a:endParaRPr b="1" i="1"/>
          </a:p>
        </p:txBody>
      </p:sp>
      <p:sp>
        <p:nvSpPr>
          <p:cNvPr id="137" name="Google Shape;137;p26"/>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a:t>Name </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Profession</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Place of work</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Hobby</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Three theoretical approach</a:t>
            </a:r>
            <a:endParaRPr b="1"/>
          </a:p>
        </p:txBody>
      </p:sp>
      <p:sp>
        <p:nvSpPr>
          <p:cNvPr id="259" name="Google Shape;259;p4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      Frame of reference</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a:t>
            </a:r>
            <a:endParaRPr/>
          </a:p>
        </p:txBody>
      </p:sp>
      <p:sp>
        <p:nvSpPr>
          <p:cNvPr id="260" name="Google Shape;260;p44"/>
          <p:cNvSpPr/>
          <p:nvPr/>
        </p:nvSpPr>
        <p:spPr>
          <a:xfrm>
            <a:off x="3491880" y="1368633"/>
            <a:ext cx="1511455" cy="1894050"/>
          </a:xfrm>
          <a:prstGeom prst="rightBrace">
            <a:avLst>
              <a:gd name="adj1" fmla="val 8333"/>
              <a:gd name="adj2" fmla="val 50000"/>
            </a:avLst>
          </a:prstGeom>
          <a:noFill/>
          <a:ln w="9525"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61" name="Google Shape;261;p44"/>
          <p:cNvSpPr txBox="1"/>
          <p:nvPr/>
        </p:nvSpPr>
        <p:spPr>
          <a:xfrm>
            <a:off x="5254096" y="1588536"/>
            <a:ext cx="3181942" cy="14542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400" b="0" i="0" u="none" strike="noStrike" cap="none">
                <a:solidFill>
                  <a:schemeClr val="dk1"/>
                </a:solidFill>
                <a:latin typeface="Times New Roman"/>
                <a:ea typeface="Times New Roman"/>
                <a:cs typeface="Times New Roman"/>
                <a:sym typeface="Times New Roman"/>
              </a:rPr>
              <a:t>Unitary Approach</a:t>
            </a:r>
            <a:endParaRPr/>
          </a:p>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 sz="2400">
                <a:solidFill>
                  <a:schemeClr val="dk1"/>
                </a:solidFill>
                <a:latin typeface="Times New Roman"/>
                <a:ea typeface="Times New Roman"/>
                <a:cs typeface="Times New Roman"/>
                <a:sym typeface="Times New Roman"/>
              </a:rPr>
              <a:t>Pluralistic Approach</a:t>
            </a:r>
            <a:endParaRPr/>
          </a:p>
          <a:p>
            <a:pPr marL="0" marR="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 sz="2400">
                <a:solidFill>
                  <a:schemeClr val="dk1"/>
                </a:solidFill>
                <a:latin typeface="Times New Roman"/>
                <a:ea typeface="Times New Roman"/>
                <a:cs typeface="Times New Roman"/>
                <a:sym typeface="Times New Roman"/>
              </a:rPr>
              <a:t>Marxist Approach</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5"/>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Definitions of frame of reference</a:t>
            </a:r>
            <a:endParaRPr b="1" dirty="0"/>
          </a:p>
        </p:txBody>
      </p:sp>
      <p:sp>
        <p:nvSpPr>
          <p:cNvPr id="268" name="Google Shape;268;p45"/>
          <p:cNvSpPr txBox="1">
            <a:spLocks noGrp="1"/>
          </p:cNvSpPr>
          <p:nvPr>
            <p:ph type="body" idx="1"/>
          </p:nvPr>
        </p:nvSpPr>
        <p:spPr>
          <a:xfrm>
            <a:off x="457200" y="1023316"/>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spcBef>
                <a:spcPts val="0"/>
              </a:spcBef>
              <a:spcAft>
                <a:spcPts val="0"/>
              </a:spcAft>
              <a:buClr>
                <a:schemeClr val="dk1"/>
              </a:buClr>
              <a:buSzPts val="2400"/>
              <a:buNone/>
            </a:pPr>
            <a:r>
              <a:rPr lang="en" b="1" dirty="0"/>
              <a:t>Unitarist</a:t>
            </a:r>
            <a:endParaRPr b="1" dirty="0"/>
          </a:p>
          <a:p>
            <a:pPr marL="0" lvl="0" indent="0" algn="l" rtl="0">
              <a:spcBef>
                <a:spcPts val="480"/>
              </a:spcBef>
              <a:spcAft>
                <a:spcPts val="0"/>
              </a:spcAft>
              <a:buClr>
                <a:schemeClr val="dk1"/>
              </a:buClr>
              <a:buSzPts val="2400"/>
              <a:buNone/>
            </a:pPr>
            <a:r>
              <a:rPr lang="en" dirty="0"/>
              <a:t>Management and employees share the same concerns and itis therefore in their interests to cooperate ‘ the principle of mutuality’(Walton, 1985)</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Pluralist</a:t>
            </a:r>
            <a:endParaRPr dirty="0"/>
          </a:p>
          <a:p>
            <a:pPr marL="0" lvl="0" indent="0" algn="l" rtl="0">
              <a:spcBef>
                <a:spcPts val="480"/>
              </a:spcBef>
              <a:spcAft>
                <a:spcPts val="0"/>
              </a:spcAft>
              <a:buClr>
                <a:schemeClr val="dk1"/>
              </a:buClr>
              <a:buSzPts val="2400"/>
              <a:buNone/>
            </a:pPr>
            <a:r>
              <a:rPr lang="en" dirty="0"/>
              <a:t>Interests of employees will not necessarily coincide with their employers and that the unitarist view is naïve.</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Radical/Marxist</a:t>
            </a:r>
            <a:endParaRPr dirty="0"/>
          </a:p>
          <a:p>
            <a:pPr marL="0" lvl="0" indent="0" algn="l" rtl="0">
              <a:spcBef>
                <a:spcPts val="480"/>
              </a:spcBef>
              <a:spcAft>
                <a:spcPts val="0"/>
              </a:spcAft>
              <a:buClr>
                <a:schemeClr val="dk1"/>
              </a:buClr>
              <a:buSzPts val="2400"/>
              <a:buNone/>
            </a:pPr>
            <a:r>
              <a:rPr lang="en" dirty="0"/>
              <a:t>Unequal distri</a:t>
            </a:r>
            <a:r>
              <a:rPr lang="en" dirty="0">
                <a:solidFill>
                  <a:srgbClr val="000000"/>
                </a:solidFill>
              </a:rPr>
              <a:t>bution of power between employer and employee (treated as a commodity)</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6"/>
          <p:cNvSpPr txBox="1">
            <a:spLocks noGrp="1"/>
          </p:cNvSpPr>
          <p:nvPr>
            <p:ph type="title"/>
          </p:nvPr>
        </p:nvSpPr>
        <p:spPr>
          <a:xfrm>
            <a:off x="353122" y="-15086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Unitarism</a:t>
            </a:r>
            <a:endParaRPr b="1" dirty="0"/>
          </a:p>
        </p:txBody>
      </p:sp>
      <p:sp>
        <p:nvSpPr>
          <p:cNvPr id="275" name="Google Shape;275;p46"/>
          <p:cNvSpPr txBox="1">
            <a:spLocks noGrp="1"/>
          </p:cNvSpPr>
          <p:nvPr>
            <p:ph type="body" idx="1"/>
          </p:nvPr>
        </p:nvSpPr>
        <p:spPr>
          <a:xfrm>
            <a:off x="457200" y="587442"/>
            <a:ext cx="8229600" cy="339447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2200" dirty="0"/>
              <a:t>The concept of </a:t>
            </a:r>
            <a:r>
              <a:rPr lang="en" sz="2200" b="1" dirty="0"/>
              <a:t>unitarism</a:t>
            </a:r>
            <a:r>
              <a:rPr lang="en" sz="2200" dirty="0"/>
              <a:t> is predominantly associated with Alan Fox but the concept of unitarism appeared in the works of Ross (1958), who associated the theory with being employer centered.</a:t>
            </a:r>
          </a:p>
          <a:p>
            <a:pPr marL="342900" lvl="0" indent="-342900" algn="l" rtl="0">
              <a:spcBef>
                <a:spcPts val="0"/>
              </a:spcBef>
              <a:spcAft>
                <a:spcPts val="0"/>
              </a:spcAft>
              <a:buClr>
                <a:schemeClr val="dk1"/>
              </a:buClr>
              <a:buSzPts val="2400"/>
              <a:buChar char="•"/>
            </a:pPr>
            <a:endParaRPr sz="2200" dirty="0"/>
          </a:p>
          <a:p>
            <a:pPr marL="342900" lvl="0" indent="-342900" algn="l" rtl="0">
              <a:spcBef>
                <a:spcPts val="480"/>
              </a:spcBef>
              <a:spcAft>
                <a:spcPts val="0"/>
              </a:spcAft>
              <a:buClr>
                <a:schemeClr val="dk1"/>
              </a:buClr>
              <a:buSzPts val="2400"/>
              <a:buChar char="•"/>
            </a:pPr>
            <a:r>
              <a:rPr lang="en" sz="2200" dirty="0"/>
              <a:t>This perspective perceives employing organisations as peopled by individuals and groups that have common interests, objectives and values, and that are harmonious and integrated.</a:t>
            </a:r>
          </a:p>
          <a:p>
            <a:pPr marL="342900" lvl="0" indent="-342900" algn="l" rtl="0">
              <a:spcBef>
                <a:spcPts val="480"/>
              </a:spcBef>
              <a:spcAft>
                <a:spcPts val="0"/>
              </a:spcAft>
              <a:buClr>
                <a:schemeClr val="dk1"/>
              </a:buClr>
              <a:buSzPts val="2400"/>
              <a:buChar char="•"/>
            </a:pPr>
            <a:endParaRPr sz="2200" dirty="0"/>
          </a:p>
          <a:p>
            <a:pPr marL="342900" lvl="0" indent="-342900" algn="l" rtl="0">
              <a:spcBef>
                <a:spcPts val="480"/>
              </a:spcBef>
              <a:spcAft>
                <a:spcPts val="0"/>
              </a:spcAft>
              <a:buClr>
                <a:schemeClr val="dk1"/>
              </a:buClr>
              <a:buSzPts val="2400"/>
              <a:buChar char="•"/>
            </a:pPr>
            <a:r>
              <a:rPr lang="en" sz="2200" dirty="0"/>
              <a:t> This theory assumes that the management and workforce are working together for the good of the organization (Kaufman, 2004). It perceives the organization as being a coherent team united by a common purpose.</a:t>
            </a:r>
            <a:endParaRPr sz="2200" dirty="0"/>
          </a:p>
          <a:p>
            <a:pPr marL="342900" lvl="0" indent="-190500" algn="l" rtl="0">
              <a:spcBef>
                <a:spcPts val="480"/>
              </a:spcBef>
              <a:spcAft>
                <a:spcPts val="0"/>
              </a:spcAft>
              <a:buClr>
                <a:schemeClr val="dk1"/>
              </a:buClr>
              <a:buSzPts val="2400"/>
              <a:buNone/>
            </a:pPr>
            <a:endParaRPr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7"/>
          <p:cNvSpPr txBox="1">
            <a:spLocks noGrp="1"/>
          </p:cNvSpPr>
          <p:nvPr>
            <p:ph type="title"/>
          </p:nvPr>
        </p:nvSpPr>
        <p:spPr>
          <a:xfrm>
            <a:off x="367990" y="-22520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281" name="Google Shape;281;p47"/>
          <p:cNvSpPr txBox="1">
            <a:spLocks noGrp="1"/>
          </p:cNvSpPr>
          <p:nvPr>
            <p:ph type="body" idx="1"/>
          </p:nvPr>
        </p:nvSpPr>
        <p:spPr>
          <a:xfrm>
            <a:off x="367990" y="473071"/>
            <a:ext cx="8229600" cy="3481896"/>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1800" dirty="0"/>
              <a:t>Management’s right to manage is legitimate and rational.</a:t>
            </a:r>
          </a:p>
          <a:p>
            <a:pPr marL="342900" lvl="0" indent="-342900" algn="l" rtl="0">
              <a:spcBef>
                <a:spcPts val="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Management (representing the organisation and the interests of capital) should be the single focus of employee loyalty as well as the sole source of legitimate authority.</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This perspective tends to be associated with, and is often promoted by, management since it supports management’s interests.</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Frequently this perspective has been characterised as the  ‘one big happy family’ approach.</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The unitarist employment relationship, therefore, is seen as a long-term partnership between employees and employers with common interests.</a:t>
            </a:r>
            <a:endParaRPr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8"/>
          <p:cNvSpPr txBox="1">
            <a:spLocks noGrp="1"/>
          </p:cNvSpPr>
          <p:nvPr>
            <p:ph type="title"/>
          </p:nvPr>
        </p:nvSpPr>
        <p:spPr>
          <a:xfrm>
            <a:off x="308517" y="-17842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287" name="Google Shape;287;p48"/>
          <p:cNvSpPr txBox="1">
            <a:spLocks noGrp="1"/>
          </p:cNvSpPr>
          <p:nvPr>
            <p:ph type="body" idx="1"/>
          </p:nvPr>
        </p:nvSpPr>
        <p:spPr>
          <a:xfrm>
            <a:off x="308517" y="583115"/>
            <a:ext cx="8229600" cy="339447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1800" dirty="0"/>
              <a:t>Conflict between labour and management is viewed as being both unnecessary and avoidable. </a:t>
            </a:r>
          </a:p>
          <a:p>
            <a:pPr marL="342900" lvl="0" indent="-342900" algn="l" rtl="0">
              <a:spcBef>
                <a:spcPts val="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Where conflict does occur it is argued that this  it occurs because of poor communication, because the parties to the relationship lack understanding of the extent to which their interests are coincident.</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Managements holding this perspective will often try to persuade their employees that they do not need a trade union to represent them and that management will prioritise their needs.</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Examples of companies in which this attitude has dominated would certainly include big names such as Marks &amp; Spencer, IBM and Hewlett-Packard.</a:t>
            </a:r>
            <a:endParaRP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9"/>
          <p:cNvSpPr txBox="1">
            <a:spLocks noGrp="1"/>
          </p:cNvSpPr>
          <p:nvPr>
            <p:ph type="title"/>
          </p:nvPr>
        </p:nvSpPr>
        <p:spPr>
          <a:xfrm>
            <a:off x="390293" y="-83953"/>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Pluralist</a:t>
            </a:r>
            <a:endParaRPr b="1" dirty="0"/>
          </a:p>
        </p:txBody>
      </p:sp>
      <p:sp>
        <p:nvSpPr>
          <p:cNvPr id="293" name="Google Shape;293;p49"/>
          <p:cNvSpPr txBox="1">
            <a:spLocks noGrp="1"/>
          </p:cNvSpPr>
          <p:nvPr>
            <p:ph type="body" idx="1"/>
          </p:nvPr>
        </p:nvSpPr>
        <p:spPr>
          <a:xfrm>
            <a:off x="539552" y="951570"/>
            <a:ext cx="8147248" cy="3643052"/>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chemeClr val="dk1"/>
              </a:buClr>
              <a:buSzPts val="2400"/>
              <a:buChar char="•"/>
            </a:pPr>
            <a:r>
              <a:rPr lang="en" sz="1800" dirty="0"/>
              <a:t>This perspective assumes that employing organisations are made up of individuals and groups with different interests, values and objectives.</a:t>
            </a:r>
          </a:p>
          <a:p>
            <a:pPr marL="342900" lvl="0" indent="-342900" algn="l" rtl="0">
              <a:spcBef>
                <a:spcPts val="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Each group is likely to develop its own leadership and source of loyalty. The various interests and objectives of one group are likely to conflict with those of others and, while this will.</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Conflict are common within this organisations between different groups of employees and between different management functions as well as between labour and capital.</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Management has a very different role in is now upon securing the agreement of the other interests to decisions. </a:t>
            </a:r>
            <a:endParaRPr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0"/>
          <p:cNvSpPr txBox="1">
            <a:spLocks noGrp="1"/>
          </p:cNvSpPr>
          <p:nvPr>
            <p:ph type="title"/>
          </p:nvPr>
        </p:nvSpPr>
        <p:spPr>
          <a:xfrm>
            <a:off x="286215" y="-15829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299" name="Google Shape;299;p50"/>
          <p:cNvSpPr txBox="1">
            <a:spLocks noGrp="1"/>
          </p:cNvSpPr>
          <p:nvPr>
            <p:ph type="body" idx="1"/>
          </p:nvPr>
        </p:nvSpPr>
        <p:spPr>
          <a:xfrm>
            <a:off x="286215" y="615067"/>
            <a:ext cx="8229600" cy="4129106"/>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spcBef>
                <a:spcPts val="0"/>
              </a:spcBef>
              <a:spcAft>
                <a:spcPts val="0"/>
              </a:spcAft>
              <a:buClr>
                <a:schemeClr val="dk1"/>
              </a:buClr>
              <a:buSzPts val="2400"/>
              <a:buChar char="•"/>
            </a:pPr>
            <a:r>
              <a:rPr lang="en" dirty="0"/>
              <a:t>Conflict is  resolved via mechanisms that emphasize the achievement of consensus, representation and participation from the various interests concerned. </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Collective bargaining is one possible mechanism and, in this context, the formation of trade unions is a realistic and rational response on the part of the labour.</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Collective strength, provide employees with a counter to the otherwise unfettered power of the employer. The absence of collective organisation on the part of the workforce leaves it weak and open to exploitation.</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Pluralistic models of employment relations were based on a specific context, one in which there was a clear definition of the main actors of employment relations—unions, employers, and governments or states—pursuing their interests through more or less stable sets of formal institutions</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51"/>
          <p:cNvSpPr txBox="1">
            <a:spLocks noGrp="1"/>
          </p:cNvSpPr>
          <p:nvPr>
            <p:ph type="title"/>
          </p:nvPr>
        </p:nvSpPr>
        <p:spPr>
          <a:xfrm>
            <a:off x="390293" y="-106256"/>
            <a:ext cx="8229600" cy="7457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Radical/Marxist</a:t>
            </a:r>
            <a:endParaRPr b="1" dirty="0"/>
          </a:p>
        </p:txBody>
      </p:sp>
      <p:sp>
        <p:nvSpPr>
          <p:cNvPr id="305" name="Google Shape;305;p51"/>
          <p:cNvSpPr txBox="1">
            <a:spLocks noGrp="1"/>
          </p:cNvSpPr>
          <p:nvPr>
            <p:ph type="body" idx="1"/>
          </p:nvPr>
        </p:nvSpPr>
        <p:spPr>
          <a:xfrm>
            <a:off x="338252" y="513101"/>
            <a:ext cx="8229600" cy="339447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2200" dirty="0"/>
              <a:t>From this perspective organisations employing labour do so only in order to exploit it. </a:t>
            </a:r>
          </a:p>
          <a:p>
            <a:pPr marL="342900" lvl="0" indent="-342900" algn="l" rtl="0">
              <a:spcBef>
                <a:spcPts val="0"/>
              </a:spcBef>
              <a:spcAft>
                <a:spcPts val="0"/>
              </a:spcAft>
              <a:buClr>
                <a:schemeClr val="dk1"/>
              </a:buClr>
              <a:buSzPts val="2400"/>
              <a:buChar char="•"/>
            </a:pPr>
            <a:endParaRPr sz="2200" dirty="0"/>
          </a:p>
          <a:p>
            <a:pPr marL="342900" lvl="0" indent="-342900" algn="l" rtl="0">
              <a:spcBef>
                <a:spcPts val="480"/>
              </a:spcBef>
              <a:spcAft>
                <a:spcPts val="0"/>
              </a:spcAft>
              <a:buClr>
                <a:schemeClr val="dk1"/>
              </a:buClr>
              <a:buSzPts val="2400"/>
              <a:buChar char="•"/>
            </a:pPr>
            <a:r>
              <a:rPr lang="en" sz="2200" dirty="0"/>
              <a:t>The purpose of capitalism, according to Marxists, is to make surplus value/profit from the employment of resources in the labour process, and it is in this sense that it is argued that labour is exploited, since this surplus value accumulates to capital.</a:t>
            </a:r>
          </a:p>
          <a:p>
            <a:pPr marL="342900" lvl="0" indent="-342900" algn="l" rtl="0">
              <a:spcBef>
                <a:spcPts val="480"/>
              </a:spcBef>
              <a:spcAft>
                <a:spcPts val="0"/>
              </a:spcAft>
              <a:buClr>
                <a:schemeClr val="dk1"/>
              </a:buClr>
              <a:buSzPts val="2400"/>
              <a:buChar char="•"/>
            </a:pPr>
            <a:endParaRPr sz="2200" dirty="0"/>
          </a:p>
          <a:p>
            <a:pPr marL="342900" lvl="0" indent="-342900" algn="l" rtl="0">
              <a:spcBef>
                <a:spcPts val="480"/>
              </a:spcBef>
              <a:spcAft>
                <a:spcPts val="0"/>
              </a:spcAft>
              <a:buClr>
                <a:schemeClr val="dk1"/>
              </a:buClr>
              <a:buSzPts val="2400"/>
              <a:buChar char="•"/>
            </a:pPr>
            <a:r>
              <a:rPr lang="en" sz="2200" dirty="0"/>
              <a:t>In Marxist and related perspectives, employers are seen as the owners and controllers of the means of production which provides both the incentive and the means to continually push for greater profits at the expense of workers.</a:t>
            </a:r>
            <a:endParaRPr sz="2200" dirty="0"/>
          </a:p>
          <a:p>
            <a:pPr marL="342900" lvl="0" indent="-190500" algn="l" rtl="0">
              <a:spcBef>
                <a:spcPts val="480"/>
              </a:spcBef>
              <a:spcAft>
                <a:spcPts val="0"/>
              </a:spcAft>
              <a:buClr>
                <a:schemeClr val="dk1"/>
              </a:buClr>
              <a:buSzPts val="2400"/>
              <a:buNone/>
            </a:pPr>
            <a:endParaRPr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2"/>
          <p:cNvSpPr txBox="1">
            <a:spLocks noGrp="1"/>
          </p:cNvSpPr>
          <p:nvPr>
            <p:ph type="title"/>
          </p:nvPr>
        </p:nvSpPr>
        <p:spPr>
          <a:xfrm>
            <a:off x="397727"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311" name="Google Shape;311;p52"/>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Clr>
                <a:schemeClr val="dk1"/>
              </a:buClr>
              <a:buSzPts val="2400"/>
              <a:buChar char="•"/>
            </a:pPr>
            <a:r>
              <a:rPr lang="en" dirty="0"/>
              <a:t>Unlike unitarism, it recognises that employees have different interests to those of the employer, and unlike pluralism this perspective on the employment relationship permits concurrent conflict and consensus</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The labour process</a:t>
            </a:r>
            <a:endParaRPr dirty="0"/>
          </a:p>
          <a:p>
            <a:pPr marL="0" lvl="0" indent="0" algn="l" rtl="0">
              <a:spcBef>
                <a:spcPts val="480"/>
              </a:spcBef>
              <a:spcAft>
                <a:spcPts val="0"/>
              </a:spcAft>
              <a:buClr>
                <a:schemeClr val="dk1"/>
              </a:buClr>
              <a:buSzPts val="2400"/>
              <a:buNone/>
            </a:pPr>
            <a:r>
              <a:rPr lang="en" dirty="0"/>
              <a:t>It is the term used to describe the process whereby labour is added to capital and technology to produce goods and services that are then exchanged for others. It is the process through which labour potential is converted into actual.</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5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00"/>
              </a:buClr>
              <a:buSzPct val="100000"/>
              <a:buFont typeface="Times New Roman"/>
              <a:buNone/>
            </a:pPr>
            <a:r>
              <a:rPr lang="en" b="1">
                <a:solidFill>
                  <a:srgbClr val="000000"/>
                </a:solidFill>
              </a:rPr>
              <a:t>Features of the Employment Relations</a:t>
            </a:r>
            <a:endParaRPr b="1"/>
          </a:p>
        </p:txBody>
      </p:sp>
      <p:sp>
        <p:nvSpPr>
          <p:cNvPr id="318" name="Google Shape;318;p53"/>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dirty="0"/>
              <a:t>Employment relations seeks to secure the highest possible level of mutual understanding, good-will and cooperation between several interests (stakeholders) which take part in the process of production and service deliver, It is dependent on:</a:t>
            </a:r>
            <a:endParaRPr dirty="0"/>
          </a:p>
          <a:p>
            <a:pPr marL="742950" lvl="1" indent="-342900" algn="l" rtl="0">
              <a:spcBef>
                <a:spcPts val="480"/>
              </a:spcBef>
              <a:spcAft>
                <a:spcPts val="0"/>
              </a:spcAft>
              <a:buClr>
                <a:schemeClr val="dk1"/>
              </a:buClr>
              <a:buSzPts val="2400"/>
              <a:buFont typeface="Arial"/>
              <a:buChar char="•"/>
            </a:pPr>
            <a:r>
              <a:rPr lang="en" dirty="0"/>
              <a:t>Fair dealings</a:t>
            </a:r>
            <a:endParaRPr dirty="0"/>
          </a:p>
          <a:p>
            <a:pPr marL="742950" lvl="1" indent="-342900" algn="l" rtl="0">
              <a:spcBef>
                <a:spcPts val="480"/>
              </a:spcBef>
              <a:spcAft>
                <a:spcPts val="0"/>
              </a:spcAft>
              <a:buClr>
                <a:schemeClr val="dk1"/>
              </a:buClr>
              <a:buSzPts val="2400"/>
              <a:buFont typeface="Arial"/>
              <a:buChar char="•"/>
            </a:pPr>
            <a:r>
              <a:rPr lang="en" dirty="0"/>
              <a:t>Trust (mutual confidence)</a:t>
            </a:r>
            <a:endParaRPr dirty="0"/>
          </a:p>
          <a:p>
            <a:pPr marL="742950" lvl="1" indent="-342900" algn="l" rtl="0">
              <a:spcBef>
                <a:spcPts val="480"/>
              </a:spcBef>
              <a:spcAft>
                <a:spcPts val="0"/>
              </a:spcAft>
              <a:buClr>
                <a:schemeClr val="dk1"/>
              </a:buClr>
              <a:buSzPts val="2400"/>
              <a:buFont typeface="Arial"/>
              <a:buChar char="•"/>
            </a:pPr>
            <a:r>
              <a:rPr lang="en" dirty="0"/>
              <a:t>Good working conditions</a:t>
            </a:r>
            <a:endParaRPr dirty="0"/>
          </a:p>
          <a:p>
            <a:pPr marL="742950" lvl="1" indent="-342900" algn="l" rtl="0">
              <a:spcBef>
                <a:spcPts val="480"/>
              </a:spcBef>
              <a:spcAft>
                <a:spcPts val="0"/>
              </a:spcAft>
              <a:buClr>
                <a:schemeClr val="dk1"/>
              </a:buClr>
              <a:buSzPts val="2400"/>
              <a:buFont typeface="Arial"/>
              <a:buChar char="•"/>
            </a:pPr>
            <a:r>
              <a:rPr lang="en" dirty="0"/>
              <a:t>Organisational climate</a:t>
            </a:r>
            <a:endParaRPr dirty="0"/>
          </a:p>
          <a:p>
            <a:pPr marL="742950" lvl="1" indent="-342900" algn="l" rtl="0">
              <a:spcBef>
                <a:spcPts val="480"/>
              </a:spcBef>
              <a:spcAft>
                <a:spcPts val="0"/>
              </a:spcAft>
              <a:buClr>
                <a:schemeClr val="dk1"/>
              </a:buClr>
              <a:buSzPts val="2400"/>
              <a:buFont typeface="Arial"/>
              <a:buChar char="•"/>
            </a:pPr>
            <a:r>
              <a:rPr lang="en" dirty="0"/>
              <a:t>Cooperation</a:t>
            </a: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a:spLocks noGrp="1"/>
          </p:cNvSpPr>
          <p:nvPr>
            <p:ph type="title"/>
          </p:nvPr>
        </p:nvSpPr>
        <p:spPr>
          <a:xfrm>
            <a:off x="539552" y="2085696"/>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Font typeface="Times New Roman"/>
              <a:buNone/>
            </a:pPr>
            <a:r>
              <a:rPr lang="en" i="1">
                <a:solidFill>
                  <a:schemeClr val="lt1"/>
                </a:solidFill>
              </a:rPr>
              <a:t>~we know in part~</a:t>
            </a:r>
            <a:endParaRPr i="1">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5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Parties/Actors in the relationship</a:t>
            </a:r>
            <a:endParaRPr b="1"/>
          </a:p>
        </p:txBody>
      </p:sp>
      <p:sp>
        <p:nvSpPr>
          <p:cNvPr id="325" name="Google Shape;325;p5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a:t>Anybody who enters into an arrangement with another person for the purposes of rendering some service to the person for defined remuneration creates an employment relation.</a:t>
            </a:r>
            <a:endParaRPr/>
          </a:p>
          <a:p>
            <a:pPr marL="342900" lvl="0" indent="-342900" algn="l" rtl="0">
              <a:spcBef>
                <a:spcPts val="480"/>
              </a:spcBef>
              <a:spcAft>
                <a:spcPts val="0"/>
              </a:spcAft>
              <a:buClr>
                <a:schemeClr val="dk1"/>
              </a:buClr>
              <a:buSzPts val="2400"/>
              <a:buChar char="•"/>
            </a:pPr>
            <a:r>
              <a:rPr lang="en"/>
              <a:t>An "</a:t>
            </a:r>
            <a:r>
              <a:rPr lang="en" b="1"/>
              <a:t>employer</a:t>
            </a:r>
            <a:r>
              <a:rPr lang="en"/>
              <a:t>" means any person who employs a worker under a contract of employment;</a:t>
            </a:r>
            <a:endParaRPr/>
          </a:p>
          <a:p>
            <a:pPr marL="342900" lvl="0" indent="-342900" algn="l" rtl="0">
              <a:spcBef>
                <a:spcPts val="480"/>
              </a:spcBef>
              <a:spcAft>
                <a:spcPts val="0"/>
              </a:spcAft>
              <a:buClr>
                <a:schemeClr val="dk1"/>
              </a:buClr>
              <a:buSzPts val="2400"/>
              <a:buChar char="•"/>
            </a:pPr>
            <a:r>
              <a:rPr lang="en"/>
              <a:t>A "</a:t>
            </a:r>
            <a:r>
              <a:rPr lang="en" b="1"/>
              <a:t>worker</a:t>
            </a:r>
            <a:r>
              <a:rPr lang="en"/>
              <a:t>" means a person employed under a contract of employment whether on a continuous, part-time, temporary or casual basis;</a:t>
            </a: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p:txBody>
      </p:sp>
      <p:pic>
        <p:nvPicPr>
          <p:cNvPr id="326" name="Google Shape;326;p54"/>
          <p:cNvPicPr preferRelativeResize="0"/>
          <p:nvPr/>
        </p:nvPicPr>
        <p:blipFill rotWithShape="1">
          <a:blip r:embed="rId3">
            <a:alphaModFix/>
          </a:blip>
          <a:srcRect/>
          <a:stretch/>
        </p:blipFill>
        <p:spPr>
          <a:xfrm>
            <a:off x="7020272" y="4434338"/>
            <a:ext cx="1358002" cy="5944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5"/>
          <p:cNvSpPr txBox="1">
            <a:spLocks noGrp="1"/>
          </p:cNvSpPr>
          <p:nvPr>
            <p:ph type="title"/>
          </p:nvPr>
        </p:nvSpPr>
        <p:spPr>
          <a:xfrm>
            <a:off x="457200" y="-9122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Employment relationship-contract</a:t>
            </a:r>
            <a:endParaRPr b="1" dirty="0"/>
          </a:p>
        </p:txBody>
      </p:sp>
      <p:sp>
        <p:nvSpPr>
          <p:cNvPr id="332" name="Google Shape;332;p55"/>
          <p:cNvSpPr txBox="1">
            <a:spLocks noGrp="1"/>
          </p:cNvSpPr>
          <p:nvPr>
            <p:ph type="body" idx="1"/>
          </p:nvPr>
        </p:nvSpPr>
        <p:spPr>
          <a:xfrm>
            <a:off x="360556" y="861447"/>
            <a:ext cx="8229600" cy="496692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2000" dirty="0"/>
              <a:t>It views the relationship between employer and employee as a </a:t>
            </a:r>
            <a:r>
              <a:rPr lang="en" sz="2000" b="1" dirty="0"/>
              <a:t>contract.</a:t>
            </a:r>
          </a:p>
          <a:p>
            <a:pPr marL="342900" lvl="0" indent="-342900" algn="l" rtl="0">
              <a:spcBef>
                <a:spcPts val="0"/>
              </a:spcBef>
              <a:spcAft>
                <a:spcPts val="0"/>
              </a:spcAft>
              <a:buClr>
                <a:schemeClr val="dk1"/>
              </a:buClr>
              <a:buSzPts val="2400"/>
              <a:buChar char="•"/>
            </a:pPr>
            <a:endParaRPr sz="2000" b="1" dirty="0"/>
          </a:p>
          <a:p>
            <a:pPr marL="342900" lvl="0" indent="-342900" algn="l" rtl="0">
              <a:spcBef>
                <a:spcPts val="480"/>
              </a:spcBef>
              <a:spcAft>
                <a:spcPts val="0"/>
              </a:spcAft>
              <a:buClr>
                <a:schemeClr val="dk1"/>
              </a:buClr>
              <a:buSzPts val="2400"/>
              <a:buChar char="•"/>
            </a:pPr>
            <a:r>
              <a:rPr lang="en" sz="2000" dirty="0"/>
              <a:t>It consists of a promise to work (or to be available for work) in return for which payment is promised.</a:t>
            </a:r>
            <a:endParaRPr sz="2000" dirty="0"/>
          </a:p>
          <a:p>
            <a:pPr marL="342900" lvl="0" indent="-190500" algn="l" rtl="0">
              <a:spcBef>
                <a:spcPts val="480"/>
              </a:spcBef>
              <a:spcAft>
                <a:spcPts val="0"/>
              </a:spcAft>
              <a:buClr>
                <a:schemeClr val="dk1"/>
              </a:buClr>
              <a:buSzPts val="2400"/>
              <a:buNone/>
            </a:pPr>
            <a:endParaRPr sz="2000" dirty="0"/>
          </a:p>
          <a:p>
            <a:pPr marL="342900" lvl="0" indent="-342900" algn="l" rtl="0">
              <a:spcBef>
                <a:spcPts val="480"/>
              </a:spcBef>
              <a:spcAft>
                <a:spcPts val="0"/>
              </a:spcAft>
              <a:buClr>
                <a:schemeClr val="dk1"/>
              </a:buClr>
              <a:buSzPts val="2400"/>
              <a:buChar char="•"/>
            </a:pPr>
            <a:r>
              <a:rPr lang="en" sz="2000" dirty="0"/>
              <a:t>Since there has been a free exchange of promises, the two parties have reciprocal, but different rights and obligations. [Sec 8-11, Labour Act, 2003 (Act 651)]. </a:t>
            </a:r>
            <a:endParaRPr sz="2000" dirty="0"/>
          </a:p>
          <a:p>
            <a:pPr marL="342900" lvl="0" indent="-190500" algn="l" rtl="0">
              <a:spcBef>
                <a:spcPts val="480"/>
              </a:spcBef>
              <a:spcAft>
                <a:spcPts val="0"/>
              </a:spcAft>
              <a:buClr>
                <a:schemeClr val="dk1"/>
              </a:buClr>
              <a:buSzPts val="2400"/>
              <a:buNone/>
            </a:pPr>
            <a:endParaRPr sz="2000" dirty="0"/>
          </a:p>
          <a:p>
            <a:pPr marL="342900" lvl="0" indent="-342900" algn="l" rtl="0">
              <a:spcBef>
                <a:spcPts val="480"/>
              </a:spcBef>
              <a:spcAft>
                <a:spcPts val="0"/>
              </a:spcAft>
              <a:buClr>
                <a:schemeClr val="dk1"/>
              </a:buClr>
              <a:buSzPts val="2400"/>
              <a:buChar char="•"/>
            </a:pPr>
            <a:r>
              <a:rPr lang="en" sz="2000" dirty="0"/>
              <a:t>Contracts can be explicit or implicit, economic, psychological, or social.</a:t>
            </a:r>
            <a:endParaRPr sz="2000" dirty="0"/>
          </a:p>
          <a:p>
            <a:pPr marL="342900" lvl="0" indent="-190500" algn="l" rtl="0">
              <a:spcBef>
                <a:spcPts val="480"/>
              </a:spcBef>
              <a:spcAft>
                <a:spcPts val="0"/>
              </a:spcAft>
              <a:buClr>
                <a:schemeClr val="dk1"/>
              </a:buClr>
              <a:buSzPts val="2400"/>
              <a:buNone/>
            </a:pPr>
            <a:endParaRPr sz="2000" dirty="0"/>
          </a:p>
        </p:txBody>
      </p:sp>
      <p:pic>
        <p:nvPicPr>
          <p:cNvPr id="333" name="Google Shape;333;p55"/>
          <p:cNvPicPr preferRelativeResize="0"/>
          <p:nvPr/>
        </p:nvPicPr>
        <p:blipFill rotWithShape="1">
          <a:blip r:embed="rId3">
            <a:alphaModFix/>
          </a:blip>
          <a:srcRect/>
          <a:stretch/>
        </p:blipFill>
        <p:spPr>
          <a:xfrm>
            <a:off x="7164288" y="4434338"/>
            <a:ext cx="1358002" cy="59441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6"/>
          <p:cNvSpPr txBox="1">
            <a:spLocks noGrp="1"/>
          </p:cNvSpPr>
          <p:nvPr>
            <p:ph type="title"/>
          </p:nvPr>
        </p:nvSpPr>
        <p:spPr>
          <a:xfrm>
            <a:off x="360556" y="-126381"/>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339" name="Google Shape;339;p56"/>
          <p:cNvSpPr txBox="1">
            <a:spLocks noGrp="1"/>
          </p:cNvSpPr>
          <p:nvPr>
            <p:ph type="body" idx="1"/>
          </p:nvPr>
        </p:nvSpPr>
        <p:spPr>
          <a:xfrm>
            <a:off x="360556" y="874514"/>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chemeClr val="dk1"/>
              </a:buClr>
              <a:buSzPts val="2400"/>
              <a:buChar char="•"/>
            </a:pPr>
            <a:r>
              <a:rPr lang="en" dirty="0"/>
              <a:t>Employers and employees should be able to enter into any explicit or implicit contract. </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A mutually-agreeable terms and conditions of employment, including compensation, hours, duration of employment, job duties, and the like. </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In the interests of both economic optimization and individual freedom, employers and employees should likewise be able to end these arrangements when conditions or preferences change, or if a better deal comes along (Epstein, 1984).</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7"/>
          <p:cNvSpPr txBox="1">
            <a:spLocks noGrp="1"/>
          </p:cNvSpPr>
          <p:nvPr>
            <p:ph type="title"/>
          </p:nvPr>
        </p:nvSpPr>
        <p:spPr>
          <a:xfrm>
            <a:off x="457200" y="-54217"/>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Right of Employer and Employee</a:t>
            </a:r>
            <a:endParaRPr b="1" dirty="0"/>
          </a:p>
        </p:txBody>
      </p:sp>
      <p:sp>
        <p:nvSpPr>
          <p:cNvPr id="345" name="Google Shape;345;p57"/>
          <p:cNvSpPr txBox="1">
            <a:spLocks noGrp="1"/>
          </p:cNvSpPr>
          <p:nvPr>
            <p:ph type="body" idx="1"/>
          </p:nvPr>
        </p:nvSpPr>
        <p:spPr>
          <a:xfrm>
            <a:off x="397727" y="1060368"/>
            <a:ext cx="8229600" cy="3394472"/>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spcBef>
                <a:spcPts val="0"/>
              </a:spcBef>
              <a:spcAft>
                <a:spcPts val="0"/>
              </a:spcAft>
              <a:buClr>
                <a:schemeClr val="dk1"/>
              </a:buClr>
              <a:buSzPct val="100000"/>
              <a:buChar char="•"/>
            </a:pPr>
            <a:r>
              <a:rPr lang="en" dirty="0"/>
              <a:t>Both employees and employers have legal rights.</a:t>
            </a:r>
            <a:endParaRPr dirty="0"/>
          </a:p>
          <a:p>
            <a:pPr marL="342900" lvl="0" indent="-342900" algn="l" rtl="0">
              <a:spcBef>
                <a:spcPts val="444"/>
              </a:spcBef>
              <a:spcAft>
                <a:spcPts val="0"/>
              </a:spcAft>
              <a:buClr>
                <a:schemeClr val="dk1"/>
              </a:buClr>
              <a:buSzPct val="100000"/>
              <a:buChar char="•"/>
            </a:pPr>
            <a:r>
              <a:rPr lang="en" dirty="0"/>
              <a:t>An employer’s rights are the employee’s responsibilities (and vice versa).</a:t>
            </a:r>
            <a:endParaRPr dirty="0"/>
          </a:p>
          <a:p>
            <a:pPr marL="342900" lvl="0" indent="-342900" algn="l" rtl="0">
              <a:spcBef>
                <a:spcPts val="444"/>
              </a:spcBef>
              <a:spcAft>
                <a:spcPts val="0"/>
              </a:spcAft>
              <a:buClr>
                <a:schemeClr val="dk1"/>
              </a:buClr>
              <a:buSzPct val="100000"/>
              <a:buChar char="•"/>
            </a:pPr>
            <a:r>
              <a:rPr lang="en" dirty="0"/>
              <a:t>Some legal rights are statutory. This means everyone has them.</a:t>
            </a:r>
            <a:endParaRPr dirty="0"/>
          </a:p>
          <a:p>
            <a:pPr marL="342900" lvl="0" indent="-342900" algn="l" rtl="0">
              <a:spcBef>
                <a:spcPts val="444"/>
              </a:spcBef>
              <a:spcAft>
                <a:spcPts val="0"/>
              </a:spcAft>
              <a:buClr>
                <a:schemeClr val="dk1"/>
              </a:buClr>
              <a:buSzPct val="100000"/>
              <a:buChar char="•"/>
            </a:pPr>
            <a:r>
              <a:rPr lang="en" dirty="0"/>
              <a:t>Some legal rights are contractual. These are rights stated in the contract of employment.</a:t>
            </a:r>
            <a:endParaRPr dirty="0"/>
          </a:p>
          <a:p>
            <a:pPr marL="342900" lvl="0" indent="-342900" algn="l" rtl="0">
              <a:spcBef>
                <a:spcPts val="444"/>
              </a:spcBef>
              <a:spcAft>
                <a:spcPts val="0"/>
              </a:spcAft>
              <a:buClr>
                <a:schemeClr val="dk1"/>
              </a:buClr>
              <a:buSzPct val="100000"/>
              <a:buChar char="•"/>
            </a:pPr>
            <a:endParaRPr lang="en" dirty="0"/>
          </a:p>
          <a:p>
            <a:pPr marL="0" lvl="0" indent="0" algn="l" rtl="0">
              <a:spcBef>
                <a:spcPts val="444"/>
              </a:spcBef>
              <a:spcAft>
                <a:spcPts val="0"/>
              </a:spcAft>
              <a:buClr>
                <a:schemeClr val="dk1"/>
              </a:buClr>
              <a:buSzPct val="100000"/>
              <a:buNone/>
            </a:pPr>
            <a:r>
              <a:rPr lang="en" dirty="0"/>
              <a:t> The employer must:</a:t>
            </a:r>
            <a:endParaRPr dirty="0"/>
          </a:p>
          <a:p>
            <a:pPr marL="342900" lvl="0" indent="-342900" algn="l" rtl="0">
              <a:spcBef>
                <a:spcPts val="444"/>
              </a:spcBef>
              <a:spcAft>
                <a:spcPts val="0"/>
              </a:spcAft>
              <a:buClr>
                <a:schemeClr val="dk1"/>
              </a:buClr>
              <a:buSzPct val="100000"/>
              <a:buChar char="•"/>
            </a:pPr>
            <a:r>
              <a:rPr lang="en" dirty="0"/>
              <a:t>Do what the contract of employment says. These are the express terms (hours, holidays etc).</a:t>
            </a:r>
            <a:endParaRPr dirty="0"/>
          </a:p>
          <a:p>
            <a:pPr marL="342900" lvl="0" indent="-342900" algn="l" rtl="0">
              <a:spcBef>
                <a:spcPts val="444"/>
              </a:spcBef>
              <a:spcAft>
                <a:spcPts val="0"/>
              </a:spcAft>
              <a:buClr>
                <a:schemeClr val="dk1"/>
              </a:buClr>
              <a:buSzPct val="100000"/>
              <a:buChar char="•"/>
            </a:pPr>
            <a:r>
              <a:rPr lang="en" dirty="0"/>
              <a:t>Comply with the implied terms – so obvious they are not stated (honesty, working towards the objectives of the organisation, etc).</a:t>
            </a:r>
            <a:endParaRPr dirty="0"/>
          </a:p>
          <a:p>
            <a:pPr marL="342900" lvl="0" indent="-342900" algn="l" rtl="0">
              <a:spcBef>
                <a:spcPts val="444"/>
              </a:spcBef>
              <a:spcAft>
                <a:spcPts val="0"/>
              </a:spcAft>
              <a:buClr>
                <a:schemeClr val="dk1"/>
              </a:buClr>
              <a:buSzPct val="100000"/>
              <a:buChar char="•"/>
            </a:pPr>
            <a:r>
              <a:rPr lang="en" b="1" dirty="0"/>
              <a:t>Comply with all health and safety rules</a:t>
            </a:r>
            <a:r>
              <a:rPr lang="en" dirty="0"/>
              <a:t>.</a:t>
            </a:r>
            <a:endParaRPr dirty="0"/>
          </a:p>
          <a:p>
            <a:pPr marL="342900" lvl="0" indent="-201930" algn="l" rtl="0">
              <a:spcBef>
                <a:spcPts val="444"/>
              </a:spcBef>
              <a:spcAft>
                <a:spcPts val="0"/>
              </a:spcAft>
              <a:buClr>
                <a:schemeClr val="dk1"/>
              </a:buClr>
              <a:buSzPct val="100000"/>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Cont’d</a:t>
            </a:r>
            <a:endParaRPr b="1"/>
          </a:p>
        </p:txBody>
      </p:sp>
      <p:sp>
        <p:nvSpPr>
          <p:cNvPr id="351" name="Google Shape;351;p58"/>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Employee rights,  relate to:</a:t>
            </a:r>
            <a:endParaRPr/>
          </a:p>
          <a:p>
            <a:pPr marL="342900" lvl="0" indent="-342900" algn="l" rtl="0">
              <a:spcBef>
                <a:spcPts val="480"/>
              </a:spcBef>
              <a:spcAft>
                <a:spcPts val="0"/>
              </a:spcAft>
              <a:buClr>
                <a:schemeClr val="dk1"/>
              </a:buClr>
              <a:buSzPts val="2400"/>
              <a:buChar char="•"/>
            </a:pPr>
            <a:r>
              <a:rPr lang="en"/>
              <a:t>The employer keeping to the contract of employment</a:t>
            </a:r>
            <a:endParaRPr/>
          </a:p>
          <a:p>
            <a:pPr marL="342900" lvl="0" indent="-342900" algn="l" rtl="0">
              <a:spcBef>
                <a:spcPts val="480"/>
              </a:spcBef>
              <a:spcAft>
                <a:spcPts val="0"/>
              </a:spcAft>
              <a:buClr>
                <a:schemeClr val="dk1"/>
              </a:buClr>
              <a:buSzPts val="2400"/>
              <a:buChar char="•"/>
            </a:pPr>
            <a:r>
              <a:rPr lang="en"/>
              <a:t>Working in a healthy and safe environment</a:t>
            </a:r>
            <a:endParaRPr/>
          </a:p>
          <a:p>
            <a:pPr marL="342900" lvl="0" indent="-342900" algn="l" rtl="0">
              <a:spcBef>
                <a:spcPts val="480"/>
              </a:spcBef>
              <a:spcAft>
                <a:spcPts val="0"/>
              </a:spcAft>
              <a:buClr>
                <a:schemeClr val="dk1"/>
              </a:buClr>
              <a:buSzPts val="2400"/>
              <a:buChar char="•"/>
            </a:pPr>
            <a:r>
              <a:rPr lang="en"/>
              <a:t>Being appropriately trained</a:t>
            </a:r>
            <a:endParaRPr/>
          </a:p>
          <a:p>
            <a:pPr marL="342900" lvl="0" indent="-342900" algn="l" rtl="0">
              <a:spcBef>
                <a:spcPts val="480"/>
              </a:spcBef>
              <a:spcAft>
                <a:spcPts val="0"/>
              </a:spcAft>
              <a:buClr>
                <a:schemeClr val="dk1"/>
              </a:buClr>
              <a:buSzPts val="2400"/>
              <a:buChar char="•"/>
            </a:pPr>
            <a:r>
              <a:rPr lang="en"/>
              <a:t>Joining a trade union or staff association</a:t>
            </a:r>
            <a:endParaRPr/>
          </a:p>
          <a:p>
            <a:pPr marL="342900" lvl="0" indent="-342900" algn="l" rtl="0">
              <a:spcBef>
                <a:spcPts val="480"/>
              </a:spcBef>
              <a:spcAft>
                <a:spcPts val="0"/>
              </a:spcAft>
              <a:buClr>
                <a:schemeClr val="dk1"/>
              </a:buClr>
              <a:buSzPts val="2400"/>
              <a:buChar char="•"/>
            </a:pPr>
            <a:r>
              <a:rPr lang="en"/>
              <a:t>Being allowed access to own personal employee record.</a:t>
            </a: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9"/>
          <p:cNvSpPr txBox="1">
            <a:spLocks noGrp="1"/>
          </p:cNvSpPr>
          <p:nvPr>
            <p:ph type="title"/>
          </p:nvPr>
        </p:nvSpPr>
        <p:spPr>
          <a:xfrm>
            <a:off x="457200" y="-9882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Psychological Contract</a:t>
            </a:r>
            <a:endParaRPr/>
          </a:p>
        </p:txBody>
      </p:sp>
      <p:sp>
        <p:nvSpPr>
          <p:cNvPr id="357" name="Google Shape;357;p59"/>
          <p:cNvSpPr txBox="1">
            <a:spLocks noGrp="1"/>
          </p:cNvSpPr>
          <p:nvPr>
            <p:ph type="body" idx="1"/>
          </p:nvPr>
        </p:nvSpPr>
        <p:spPr>
          <a:xfrm>
            <a:off x="390291" y="1130136"/>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dk1"/>
              </a:buClr>
              <a:buSzPts val="2400"/>
              <a:buNone/>
            </a:pPr>
            <a:r>
              <a:rPr lang="en" dirty="0"/>
              <a:t>Psychological contracts focuses on perceived mutual obligations regarding the broad manner in which employees are treated and encompass dimensions such as fairness and respect</a:t>
            </a:r>
            <a:endParaRPr dirty="0"/>
          </a:p>
          <a:p>
            <a:pPr marL="0" lvl="0" indent="0" algn="l" rtl="0">
              <a:spcBef>
                <a:spcPts val="480"/>
              </a:spcBef>
              <a:spcAft>
                <a:spcPts val="0"/>
              </a:spcAft>
              <a:buClr>
                <a:schemeClr val="dk1"/>
              </a:buClr>
              <a:buSzPts val="2400"/>
              <a:buNone/>
            </a:pPr>
            <a:r>
              <a:rPr lang="en" dirty="0"/>
              <a:t>(Robinson and Rousseau, 1994).</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The main assumptions are that: </a:t>
            </a:r>
            <a:endParaRPr dirty="0"/>
          </a:p>
          <a:p>
            <a:pPr marL="342900" lvl="0" indent="-342900" algn="l" rtl="0">
              <a:spcBef>
                <a:spcPts val="480"/>
              </a:spcBef>
              <a:spcAft>
                <a:spcPts val="0"/>
              </a:spcAft>
              <a:buClr>
                <a:schemeClr val="dk1"/>
              </a:buClr>
              <a:buSzPts val="2400"/>
              <a:buChar char="•"/>
            </a:pPr>
            <a:r>
              <a:rPr lang="en" dirty="0"/>
              <a:t>Employees will be treated fairly and honestly; </a:t>
            </a:r>
            <a:endParaRPr dirty="0"/>
          </a:p>
          <a:p>
            <a:pPr marL="342900" lvl="0" indent="-342900" algn="l" rtl="0">
              <a:spcBef>
                <a:spcPts val="480"/>
              </a:spcBef>
              <a:spcAft>
                <a:spcPts val="0"/>
              </a:spcAft>
              <a:buClr>
                <a:schemeClr val="dk1"/>
              </a:buClr>
              <a:buSzPts val="2400"/>
              <a:buChar char="•"/>
            </a:pPr>
            <a:r>
              <a:rPr lang="en" dirty="0"/>
              <a:t>The relationship will be characterised by a concern for equity and justice and this will require the communication of sufficient information about changes and developments.</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60"/>
          <p:cNvSpPr txBox="1">
            <a:spLocks noGrp="1"/>
          </p:cNvSpPr>
          <p:nvPr>
            <p:ph type="title"/>
          </p:nvPr>
        </p:nvSpPr>
        <p:spPr>
          <a:xfrm>
            <a:off x="241610" y="-138709"/>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 </a:t>
            </a:r>
            <a:endParaRPr b="1" dirty="0"/>
          </a:p>
        </p:txBody>
      </p:sp>
      <p:sp>
        <p:nvSpPr>
          <p:cNvPr id="363" name="Google Shape;363;p60"/>
          <p:cNvSpPr txBox="1">
            <a:spLocks noGrp="1"/>
          </p:cNvSpPr>
          <p:nvPr>
            <p:ph type="body" idx="1"/>
          </p:nvPr>
        </p:nvSpPr>
        <p:spPr>
          <a:xfrm>
            <a:off x="241610" y="289915"/>
            <a:ext cx="8229600" cy="454228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endParaRPr sz="2000" dirty="0"/>
          </a:p>
          <a:p>
            <a:pPr marL="342900" lvl="0" indent="-342900" algn="l" rtl="0">
              <a:spcBef>
                <a:spcPts val="480"/>
              </a:spcBef>
              <a:spcAft>
                <a:spcPts val="0"/>
              </a:spcAft>
              <a:buClr>
                <a:schemeClr val="dk1"/>
              </a:buClr>
              <a:buSzPts val="2400"/>
              <a:buChar char="•"/>
            </a:pPr>
            <a:r>
              <a:rPr lang="en" sz="2000" dirty="0"/>
              <a:t>Employee loyalty to the employer will be reciprocated with a degree of employment and job security.</a:t>
            </a:r>
          </a:p>
          <a:p>
            <a:pPr marL="342900" lvl="0" indent="-342900" algn="l" rtl="0">
              <a:spcBef>
                <a:spcPts val="480"/>
              </a:spcBef>
              <a:spcAft>
                <a:spcPts val="0"/>
              </a:spcAft>
              <a:buClr>
                <a:schemeClr val="dk1"/>
              </a:buClr>
              <a:buSzPts val="2400"/>
              <a:buChar char="•"/>
            </a:pPr>
            <a:endParaRPr sz="2000" dirty="0"/>
          </a:p>
          <a:p>
            <a:pPr marL="342900" lvl="0" indent="-342900" algn="l" rtl="0">
              <a:spcBef>
                <a:spcPts val="480"/>
              </a:spcBef>
              <a:spcAft>
                <a:spcPts val="0"/>
              </a:spcAft>
              <a:buClr>
                <a:schemeClr val="dk1"/>
              </a:buClr>
              <a:buSzPts val="2400"/>
              <a:buChar char="•"/>
            </a:pPr>
            <a:r>
              <a:rPr lang="en" sz="2000" dirty="0"/>
              <a:t>Employees’ input will be recognised and valued by the employer.</a:t>
            </a:r>
          </a:p>
          <a:p>
            <a:pPr marL="342900" lvl="0" indent="-342900" algn="l" rtl="0">
              <a:spcBef>
                <a:spcPts val="480"/>
              </a:spcBef>
              <a:spcAft>
                <a:spcPts val="0"/>
              </a:spcAft>
              <a:buClr>
                <a:schemeClr val="dk1"/>
              </a:buClr>
              <a:buSzPts val="2400"/>
              <a:buChar char="•"/>
            </a:pPr>
            <a:endParaRPr sz="2000" dirty="0"/>
          </a:p>
          <a:p>
            <a:pPr marL="342900" lvl="0" indent="-342900" algn="l" rtl="0">
              <a:spcBef>
                <a:spcPts val="480"/>
              </a:spcBef>
              <a:spcAft>
                <a:spcPts val="0"/>
              </a:spcAft>
              <a:buClr>
                <a:schemeClr val="dk1"/>
              </a:buClr>
              <a:buSzPts val="2400"/>
              <a:buChar char="•"/>
            </a:pPr>
            <a:r>
              <a:rPr lang="en" sz="2000" dirty="0"/>
              <a:t>The successful conclusion of both processes is the creation of a legally binding agreement between the employer and the employee, setting out the rights, obligations and expectations of both parties (Armstrong, 2006).</a:t>
            </a:r>
          </a:p>
          <a:p>
            <a:pPr marL="342900" lvl="0" indent="-342900" algn="l" rtl="0">
              <a:spcBef>
                <a:spcPts val="480"/>
              </a:spcBef>
              <a:spcAft>
                <a:spcPts val="0"/>
              </a:spcAft>
              <a:buClr>
                <a:schemeClr val="dk1"/>
              </a:buClr>
              <a:buSzPts val="2400"/>
              <a:buChar char="•"/>
            </a:pPr>
            <a:endParaRPr sz="2000" dirty="0"/>
          </a:p>
          <a:p>
            <a:pPr marL="342900" lvl="0" indent="-342900" algn="l" rtl="0">
              <a:spcBef>
                <a:spcPts val="480"/>
              </a:spcBef>
              <a:spcAft>
                <a:spcPts val="0"/>
              </a:spcAft>
              <a:buClr>
                <a:schemeClr val="dk1"/>
              </a:buClr>
              <a:buSzPts val="2400"/>
              <a:buChar char="•"/>
            </a:pPr>
            <a:r>
              <a:rPr lang="en" sz="2000" dirty="0"/>
              <a:t>Contract: contractual relationship which is derived from a series of assumptions on the part of employer and employee about the nature of their relationship.</a:t>
            </a:r>
            <a:endParaRPr sz="2000" dirty="0"/>
          </a:p>
          <a:p>
            <a:pPr marL="342900" lvl="0" indent="-190500" algn="l" rtl="0">
              <a:spcBef>
                <a:spcPts val="480"/>
              </a:spcBef>
              <a:spcAft>
                <a:spcPts val="0"/>
              </a:spcAft>
              <a:buClr>
                <a:schemeClr val="dk1"/>
              </a:buClr>
              <a:buSzPts val="2400"/>
              <a:buNone/>
            </a:pPr>
            <a:endParaRPr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61"/>
          <p:cNvSpPr txBox="1">
            <a:spLocks noGrp="1"/>
          </p:cNvSpPr>
          <p:nvPr>
            <p:ph type="title"/>
          </p:nvPr>
        </p:nvSpPr>
        <p:spPr>
          <a:xfrm>
            <a:off x="546986" y="-10172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Employment context</a:t>
            </a:r>
            <a:endParaRPr b="1" dirty="0"/>
          </a:p>
        </p:txBody>
      </p:sp>
      <p:sp>
        <p:nvSpPr>
          <p:cNvPr id="370" name="Google Shape;370;p61"/>
          <p:cNvSpPr txBox="1">
            <a:spLocks noGrp="1"/>
          </p:cNvSpPr>
          <p:nvPr>
            <p:ph type="body" idx="1"/>
          </p:nvPr>
        </p:nvSpPr>
        <p:spPr>
          <a:xfrm>
            <a:off x="457200" y="874514"/>
            <a:ext cx="8229600" cy="339447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Clr>
                <a:schemeClr val="dk1"/>
              </a:buClr>
              <a:buSzPct val="100000"/>
              <a:buNone/>
            </a:pPr>
            <a:r>
              <a:rPr lang="en" dirty="0"/>
              <a:t>Lets look at  key outline of  recruitment and selection processes, highlighting major issues to consider. </a:t>
            </a:r>
            <a:endParaRPr dirty="0"/>
          </a:p>
          <a:p>
            <a:pPr marL="342900" lvl="0" indent="-342900" algn="l" rtl="0">
              <a:spcBef>
                <a:spcPts val="444"/>
              </a:spcBef>
              <a:spcAft>
                <a:spcPts val="0"/>
              </a:spcAft>
              <a:buClr>
                <a:schemeClr val="dk1"/>
              </a:buClr>
              <a:buSzPct val="100000"/>
              <a:buChar char="•"/>
            </a:pPr>
            <a:r>
              <a:rPr lang="en" b="1" dirty="0"/>
              <a:t>Recruitment</a:t>
            </a:r>
            <a:r>
              <a:rPr lang="en" dirty="0"/>
              <a:t> is the process of seeking applicant for positions within a business - on either a general basis or targeted to address particular vacancies. Potential applicants may be interested, but there is no mutual obligation between the possible employee and the employer concerned. </a:t>
            </a:r>
          </a:p>
          <a:p>
            <a:pPr marL="342900" lvl="0" indent="-342900" algn="l" rtl="0">
              <a:spcBef>
                <a:spcPts val="444"/>
              </a:spcBef>
              <a:spcAft>
                <a:spcPts val="0"/>
              </a:spcAft>
              <a:buClr>
                <a:schemeClr val="dk1"/>
              </a:buClr>
              <a:buSzPct val="100000"/>
              <a:buChar char="•"/>
            </a:pPr>
            <a:endParaRPr dirty="0"/>
          </a:p>
          <a:p>
            <a:pPr marL="342900" lvl="0" indent="-342900" algn="l" rtl="0">
              <a:spcBef>
                <a:spcPts val="444"/>
              </a:spcBef>
              <a:spcAft>
                <a:spcPts val="0"/>
              </a:spcAft>
              <a:buClr>
                <a:schemeClr val="dk1"/>
              </a:buClr>
              <a:buSzPct val="100000"/>
              <a:buChar char="•"/>
            </a:pPr>
            <a:r>
              <a:rPr lang="en" b="1" dirty="0"/>
              <a:t>Selection</a:t>
            </a:r>
            <a:r>
              <a:rPr lang="en" dirty="0"/>
              <a:t> takes the next step, where the employer makes a choice between two or more interested applicants. </a:t>
            </a:r>
            <a:endParaRPr dirty="0"/>
          </a:p>
          <a:p>
            <a:pPr marL="400050" lvl="1" indent="0" algn="l" rtl="0">
              <a:spcBef>
                <a:spcPts val="444"/>
              </a:spcBef>
              <a:spcAft>
                <a:spcPts val="0"/>
              </a:spcAft>
              <a:buClr>
                <a:schemeClr val="dk1"/>
              </a:buClr>
              <a:buSzPct val="100000"/>
              <a:buNone/>
            </a:pPr>
            <a:r>
              <a:rPr lang="en" dirty="0"/>
              <a:t>However, it is often not appreciated how applicants also select their future employer, making conscious and unconscious decisions as to how much further they wish to pursue their original employment enquiry (Torrington, Hall, Taylor &amp; Atkinson, 2014).</a:t>
            </a:r>
            <a:endParaRPr dirty="0"/>
          </a:p>
          <a:p>
            <a:pPr marL="742950" lvl="1" indent="-144780" algn="l" rtl="0">
              <a:spcBef>
                <a:spcPts val="444"/>
              </a:spcBef>
              <a:spcAft>
                <a:spcPts val="0"/>
              </a:spcAft>
              <a:buClr>
                <a:schemeClr val="dk1"/>
              </a:buClr>
              <a:buSzPct val="100000"/>
              <a:buNone/>
            </a:pP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62"/>
          <p:cNvSpPr txBox="1">
            <a:spLocks noGrp="1"/>
          </p:cNvSpPr>
          <p:nvPr>
            <p:ph type="title"/>
          </p:nvPr>
        </p:nvSpPr>
        <p:spPr>
          <a:xfrm>
            <a:off x="367990" y="-135993"/>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377" name="Google Shape;377;p62"/>
          <p:cNvSpPr txBox="1">
            <a:spLocks noGrp="1"/>
          </p:cNvSpPr>
          <p:nvPr>
            <p:ph type="body" idx="1"/>
          </p:nvPr>
        </p:nvSpPr>
        <p:spPr>
          <a:xfrm>
            <a:off x="211873" y="612852"/>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190500" algn="l" rtl="0">
              <a:spcBef>
                <a:spcPts val="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Any successful recruitment process must provide businesses with a pool of suitable candidates for any vacant positions. </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The methodologies employed must be fair (and can be shown to be so) whilst also complying with the relevant legal and regulatory frameworks surrounding employment </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Recruitment activities must contribute to corporate goals, reflect organisational brand, image and values whilst also being efficient and cost effective (Foot &amp; Hook, 2008).</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63"/>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Forms of employment</a:t>
            </a:r>
            <a:endParaRPr b="1" dirty="0"/>
          </a:p>
        </p:txBody>
      </p:sp>
      <p:sp>
        <p:nvSpPr>
          <p:cNvPr id="383" name="Google Shape;383;p63"/>
          <p:cNvSpPr txBox="1">
            <a:spLocks noGrp="1"/>
          </p:cNvSpPr>
          <p:nvPr>
            <p:ph type="body" idx="1"/>
          </p:nvPr>
        </p:nvSpPr>
        <p:spPr>
          <a:xfrm>
            <a:off x="457200" y="984560"/>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chemeClr val="dk1"/>
              </a:buClr>
              <a:buSzPts val="2400"/>
              <a:buChar char="•"/>
            </a:pPr>
            <a:r>
              <a:rPr lang="en" dirty="0"/>
              <a:t>Employment can be grouped into three main categories depending on the period of payment.</a:t>
            </a:r>
          </a:p>
          <a:p>
            <a:pPr marL="342900" lvl="0" indent="-342900" algn="l" rtl="0">
              <a:spcBef>
                <a:spcPts val="0"/>
              </a:spcBef>
              <a:spcAft>
                <a:spcPts val="0"/>
              </a:spcAft>
              <a:buClr>
                <a:schemeClr val="dk1"/>
              </a:buClr>
              <a:buSzPts val="2400"/>
              <a:buChar char="•"/>
            </a:pPr>
            <a:endParaRPr dirty="0"/>
          </a:p>
          <a:p>
            <a:pPr marL="0" lvl="0" indent="0" algn="l" rtl="0">
              <a:spcBef>
                <a:spcPts val="480"/>
              </a:spcBef>
              <a:spcAft>
                <a:spcPts val="0"/>
              </a:spcAft>
              <a:buClr>
                <a:schemeClr val="dk1"/>
              </a:buClr>
              <a:buSzPts val="2400"/>
              <a:buNone/>
            </a:pPr>
            <a:r>
              <a:rPr lang="en" b="1" dirty="0"/>
              <a:t>Three basic types of contracts exist</a:t>
            </a:r>
            <a:r>
              <a:rPr lang="en" dirty="0"/>
              <a:t>: </a:t>
            </a:r>
            <a:endParaRPr dirty="0"/>
          </a:p>
          <a:p>
            <a:pPr marL="342900" lvl="0" indent="-342900" algn="l" rtl="0">
              <a:spcBef>
                <a:spcPts val="480"/>
              </a:spcBef>
              <a:spcAft>
                <a:spcPts val="0"/>
              </a:spcAft>
              <a:buClr>
                <a:schemeClr val="dk1"/>
              </a:buClr>
              <a:buSzPts val="2400"/>
              <a:buChar char="•"/>
            </a:pPr>
            <a:r>
              <a:rPr lang="en" dirty="0"/>
              <a:t>Permanent employment ( Continuous until 60 yrs) </a:t>
            </a:r>
            <a:endParaRPr dirty="0"/>
          </a:p>
          <a:p>
            <a:pPr marL="342900" lvl="0" indent="-342900" algn="l" rtl="0">
              <a:spcBef>
                <a:spcPts val="480"/>
              </a:spcBef>
              <a:spcAft>
                <a:spcPts val="0"/>
              </a:spcAft>
              <a:buClr>
                <a:schemeClr val="dk1"/>
              </a:buClr>
              <a:buSzPts val="2400"/>
              <a:buChar char="•"/>
            </a:pPr>
            <a:r>
              <a:rPr lang="en" dirty="0"/>
              <a:t>Casual Employment (seasonal and intermittent work for not more than six months) and</a:t>
            </a:r>
            <a:endParaRPr dirty="0"/>
          </a:p>
          <a:p>
            <a:pPr marL="342900" lvl="0" indent="-342900" algn="l" rtl="0">
              <a:spcBef>
                <a:spcPts val="480"/>
              </a:spcBef>
              <a:spcAft>
                <a:spcPts val="0"/>
              </a:spcAft>
              <a:buClr>
                <a:schemeClr val="dk1"/>
              </a:buClr>
              <a:buSzPts val="2400"/>
              <a:buChar char="•"/>
            </a:pPr>
            <a:r>
              <a:rPr lang="en" dirty="0"/>
              <a:t>Temporary employment (project based with fixed duration)</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i="1" dirty="0"/>
              <a:t>Diversity in recruitment</a:t>
            </a:r>
            <a:endParaRPr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Assessment</a:t>
            </a:r>
            <a:endParaRPr b="1"/>
          </a:p>
        </p:txBody>
      </p:sp>
      <p:sp>
        <p:nvSpPr>
          <p:cNvPr id="149" name="Google Shape;149;p28"/>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sz="2400"/>
              <a:t>Class Participation (5%) </a:t>
            </a:r>
            <a:endParaRPr/>
          </a:p>
          <a:p>
            <a:pPr marL="342900" lvl="0" indent="-342900" algn="l" rtl="0">
              <a:spcBef>
                <a:spcPts val="480"/>
              </a:spcBef>
              <a:spcAft>
                <a:spcPts val="0"/>
              </a:spcAft>
              <a:buClr>
                <a:schemeClr val="dk1"/>
              </a:buClr>
              <a:buSzPts val="2400"/>
              <a:buChar char="•"/>
            </a:pPr>
            <a:r>
              <a:rPr lang="en" sz="2400"/>
              <a:t>Group work (15%) </a:t>
            </a:r>
            <a:endParaRPr sz="2400"/>
          </a:p>
          <a:p>
            <a:pPr marL="342900" lvl="0" indent="-342900" algn="l" rtl="0">
              <a:spcBef>
                <a:spcPts val="480"/>
              </a:spcBef>
              <a:spcAft>
                <a:spcPts val="0"/>
              </a:spcAft>
              <a:buClr>
                <a:schemeClr val="dk1"/>
              </a:buClr>
              <a:buSzPts val="2400"/>
              <a:buChar char="•"/>
            </a:pPr>
            <a:r>
              <a:rPr lang="en" sz="2400"/>
              <a:t>Assignment (</a:t>
            </a:r>
            <a:r>
              <a:rPr lang="en"/>
              <a:t>20</a:t>
            </a:r>
            <a:r>
              <a:rPr lang="en" sz="2400"/>
              <a:t>%) </a:t>
            </a:r>
            <a:endParaRPr sz="2400"/>
          </a:p>
          <a:p>
            <a:pPr marL="342900" lvl="0" indent="-342900" algn="l" rtl="0">
              <a:spcBef>
                <a:spcPts val="480"/>
              </a:spcBef>
              <a:spcAft>
                <a:spcPts val="0"/>
              </a:spcAft>
              <a:buClr>
                <a:schemeClr val="dk1"/>
              </a:buClr>
              <a:buSzPts val="2400"/>
              <a:buChar char="•"/>
            </a:pPr>
            <a:r>
              <a:rPr lang="en" sz="2400"/>
              <a:t>End of Semester Exams (60%) </a:t>
            </a:r>
            <a:endParaRPr sz="2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64"/>
          <p:cNvSpPr txBox="1">
            <a:spLocks noGrp="1"/>
          </p:cNvSpPr>
          <p:nvPr>
            <p:ph type="title"/>
          </p:nvPr>
        </p:nvSpPr>
        <p:spPr>
          <a:xfrm>
            <a:off x="457200" y="-11151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Labour market</a:t>
            </a:r>
            <a:endParaRPr b="1" dirty="0"/>
          </a:p>
        </p:txBody>
      </p:sp>
      <p:sp>
        <p:nvSpPr>
          <p:cNvPr id="389" name="Google Shape;389;p64"/>
          <p:cNvSpPr txBox="1">
            <a:spLocks noGrp="1"/>
          </p:cNvSpPr>
          <p:nvPr>
            <p:ph type="body" idx="1"/>
          </p:nvPr>
        </p:nvSpPr>
        <p:spPr>
          <a:xfrm>
            <a:off x="457200" y="1239092"/>
            <a:ext cx="8229600" cy="42350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endParaRPr sz="2200" dirty="0"/>
          </a:p>
          <a:p>
            <a:pPr marL="0" lvl="0" indent="0" algn="l" rtl="0">
              <a:spcBef>
                <a:spcPts val="480"/>
              </a:spcBef>
              <a:spcAft>
                <a:spcPts val="0"/>
              </a:spcAft>
              <a:buClr>
                <a:schemeClr val="dk1"/>
              </a:buClr>
              <a:buSzPts val="2400"/>
              <a:buNone/>
            </a:pPr>
            <a:endParaRPr sz="2200" dirty="0"/>
          </a:p>
          <a:p>
            <a:pPr marL="0" lvl="0" indent="0" algn="l" rtl="0">
              <a:spcBef>
                <a:spcPts val="480"/>
              </a:spcBef>
              <a:spcAft>
                <a:spcPts val="0"/>
              </a:spcAft>
              <a:buClr>
                <a:schemeClr val="dk1"/>
              </a:buClr>
              <a:buSzPts val="2400"/>
              <a:buNone/>
            </a:pPr>
            <a:endParaRPr sz="2200" dirty="0"/>
          </a:p>
          <a:p>
            <a:pPr marL="0" lvl="0" indent="0" algn="l" rtl="0">
              <a:spcBef>
                <a:spcPts val="480"/>
              </a:spcBef>
              <a:spcAft>
                <a:spcPts val="0"/>
              </a:spcAft>
              <a:buClr>
                <a:schemeClr val="dk1"/>
              </a:buClr>
              <a:buSzPts val="2400"/>
              <a:buNone/>
            </a:pPr>
            <a:endParaRPr sz="2200" dirty="0"/>
          </a:p>
          <a:p>
            <a:pPr marL="0" lvl="0" indent="0" algn="l" rtl="0">
              <a:spcBef>
                <a:spcPts val="480"/>
              </a:spcBef>
              <a:spcAft>
                <a:spcPts val="0"/>
              </a:spcAft>
              <a:buClr>
                <a:schemeClr val="dk1"/>
              </a:buClr>
              <a:buSzPts val="2400"/>
              <a:buNone/>
            </a:pPr>
            <a:endParaRPr sz="2200" dirty="0"/>
          </a:p>
          <a:p>
            <a:pPr marL="0" lvl="0" indent="0" algn="l" rtl="0">
              <a:spcBef>
                <a:spcPts val="480"/>
              </a:spcBef>
              <a:spcAft>
                <a:spcPts val="0"/>
              </a:spcAft>
              <a:buClr>
                <a:schemeClr val="dk1"/>
              </a:buClr>
              <a:buSzPts val="2400"/>
              <a:buNone/>
            </a:pPr>
            <a:endParaRPr sz="2200" dirty="0"/>
          </a:p>
          <a:p>
            <a:pPr marL="0" lvl="0" indent="0" algn="l" rtl="0">
              <a:spcBef>
                <a:spcPts val="480"/>
              </a:spcBef>
              <a:spcAft>
                <a:spcPts val="0"/>
              </a:spcAft>
              <a:buClr>
                <a:schemeClr val="dk1"/>
              </a:buClr>
              <a:buSzPts val="2400"/>
              <a:buNone/>
            </a:pPr>
            <a:r>
              <a:rPr lang="en" sz="2200" dirty="0"/>
              <a:t>Buyers and sellers of labor or other commodities simply search for transactions that maximize their utility. Labor is seen as a commodity not different from other productive resources.</a:t>
            </a:r>
            <a:endParaRPr sz="2200" dirty="0"/>
          </a:p>
          <a:p>
            <a:pPr marL="0" lvl="0" indent="0" algn="l" rtl="0">
              <a:spcBef>
                <a:spcPts val="480"/>
              </a:spcBef>
              <a:spcAft>
                <a:spcPts val="0"/>
              </a:spcAft>
              <a:buClr>
                <a:schemeClr val="dk1"/>
              </a:buClr>
              <a:buSzPts val="2400"/>
              <a:buNone/>
            </a:pPr>
            <a:endParaRPr sz="2200" dirty="0"/>
          </a:p>
        </p:txBody>
      </p:sp>
      <p:pic>
        <p:nvPicPr>
          <p:cNvPr id="390" name="Google Shape;390;p64"/>
          <p:cNvPicPr preferRelativeResize="0"/>
          <p:nvPr/>
        </p:nvPicPr>
        <p:blipFill rotWithShape="1">
          <a:blip r:embed="rId3">
            <a:alphaModFix/>
          </a:blip>
          <a:srcRect/>
          <a:stretch/>
        </p:blipFill>
        <p:spPr>
          <a:xfrm>
            <a:off x="457200" y="381842"/>
            <a:ext cx="6172735" cy="336985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65"/>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396" name="Google Shape;396;p65"/>
          <p:cNvSpPr txBox="1">
            <a:spLocks noGrp="1"/>
          </p:cNvSpPr>
          <p:nvPr>
            <p:ph type="body" idx="1"/>
          </p:nvPr>
        </p:nvSpPr>
        <p:spPr>
          <a:xfrm>
            <a:off x="219307" y="954823"/>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452628" lvl="0" indent="-342900" algn="l" rtl="0">
              <a:spcBef>
                <a:spcPts val="0"/>
              </a:spcBef>
              <a:spcAft>
                <a:spcPts val="0"/>
              </a:spcAft>
              <a:buClr>
                <a:srgbClr val="000000"/>
              </a:buClr>
              <a:buSzPts val="1632"/>
              <a:buChar char="•"/>
            </a:pPr>
            <a:r>
              <a:rPr lang="en" b="1" dirty="0">
                <a:solidFill>
                  <a:srgbClr val="000000"/>
                </a:solidFill>
              </a:rPr>
              <a:t>The structure of the labour market</a:t>
            </a:r>
            <a:r>
              <a:rPr lang="en" dirty="0">
                <a:solidFill>
                  <a:srgbClr val="000000"/>
                </a:solidFill>
              </a:rPr>
              <a:t> - what jobs exist, how many, which sectors </a:t>
            </a:r>
          </a:p>
          <a:p>
            <a:pPr marL="452628" lvl="0" indent="-342900" algn="l" rtl="0">
              <a:spcBef>
                <a:spcPts val="0"/>
              </a:spcBef>
              <a:spcAft>
                <a:spcPts val="0"/>
              </a:spcAft>
              <a:buClr>
                <a:srgbClr val="000000"/>
              </a:buClr>
              <a:buSzPts val="1632"/>
              <a:buChar char="•"/>
            </a:pPr>
            <a:endParaRPr dirty="0">
              <a:solidFill>
                <a:srgbClr val="000000"/>
              </a:solidFill>
            </a:endParaRPr>
          </a:p>
          <a:p>
            <a:pPr marL="452628" lvl="0" indent="-342900" algn="l" rtl="0">
              <a:spcBef>
                <a:spcPts val="400"/>
              </a:spcBef>
              <a:spcAft>
                <a:spcPts val="0"/>
              </a:spcAft>
              <a:buClr>
                <a:srgbClr val="000000"/>
              </a:buClr>
              <a:buSzPts val="1632"/>
              <a:buChar char="•"/>
            </a:pPr>
            <a:r>
              <a:rPr lang="en" b="1" dirty="0">
                <a:solidFill>
                  <a:srgbClr val="000000"/>
                </a:solidFill>
              </a:rPr>
              <a:t>The way the labour market functions</a:t>
            </a:r>
            <a:r>
              <a:rPr lang="en" dirty="0">
                <a:solidFill>
                  <a:srgbClr val="000000"/>
                </a:solidFill>
              </a:rPr>
              <a:t> - how people get into jobs &amp; move between </a:t>
            </a:r>
            <a:r>
              <a:rPr lang="en" sz="2200" dirty="0">
                <a:solidFill>
                  <a:srgbClr val="000000"/>
                </a:solidFill>
              </a:rPr>
              <a:t>employers</a:t>
            </a:r>
            <a:endParaRPr sz="2200" dirty="0">
              <a:solidFill>
                <a:srgbClr val="000000"/>
              </a:solidFill>
            </a:endParaRPr>
          </a:p>
          <a:p>
            <a:pPr marL="452628" lvl="0" indent="-239268" algn="l" rtl="0">
              <a:spcBef>
                <a:spcPts val="400"/>
              </a:spcBef>
              <a:spcAft>
                <a:spcPts val="0"/>
              </a:spcAft>
              <a:buClr>
                <a:schemeClr val="dk1"/>
              </a:buClr>
              <a:buSzPts val="1632"/>
              <a:buNone/>
            </a:pPr>
            <a:endParaRPr dirty="0">
              <a:solidFill>
                <a:srgbClr val="000000"/>
              </a:solidFill>
            </a:endParaRPr>
          </a:p>
          <a:p>
            <a:pPr marL="342900" lvl="0" indent="-342900" algn="l" rtl="0">
              <a:spcBef>
                <a:spcPts val="480"/>
              </a:spcBef>
              <a:spcAft>
                <a:spcPts val="0"/>
              </a:spcAft>
              <a:buClr>
                <a:schemeClr val="dk1"/>
              </a:buClr>
              <a:buSzPts val="2400"/>
              <a:buChar char="•"/>
            </a:pPr>
            <a:r>
              <a:rPr lang="en" dirty="0"/>
              <a:t>Labor markets are generally seen as perfectly competitive and therefore  the primary driver of the employment relationship</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Wages and salaries, benefits, and other terms and conditions of employment are not set by individual employees, employers, or states, but by the invisible hand of the labor market</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6"/>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a:t>Cont’d</a:t>
            </a:r>
            <a:endParaRPr/>
          </a:p>
        </p:txBody>
      </p:sp>
      <p:sp>
        <p:nvSpPr>
          <p:cNvPr id="402" name="Google Shape;402;p66"/>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190500" algn="l" rtl="0">
              <a:spcBef>
                <a:spcPts val="0"/>
              </a:spcBef>
              <a:spcAft>
                <a:spcPts val="0"/>
              </a:spcAft>
              <a:buClr>
                <a:schemeClr val="dk1"/>
              </a:buClr>
              <a:buSzPts val="2400"/>
              <a:buNone/>
            </a:pPr>
            <a:endParaRPr/>
          </a:p>
          <a:p>
            <a:pPr marL="342900" lvl="0" indent="-342900" algn="l" rtl="0">
              <a:spcBef>
                <a:spcPts val="480"/>
              </a:spcBef>
              <a:spcAft>
                <a:spcPts val="0"/>
              </a:spcAft>
              <a:buClr>
                <a:schemeClr val="dk1"/>
              </a:buClr>
              <a:buSzPts val="2400"/>
              <a:buChar char="•"/>
            </a:pPr>
            <a:r>
              <a:rPr lang="en"/>
              <a:t>The most prevalent access mechanism for labor‐market entry in Ghana is patron‐client relationships, or what was termed the “moral economy” in the academic literature of the 1980s and 1990s (Hyden 2006; Lemarchand 1989)</a:t>
            </a: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67"/>
          <p:cNvSpPr txBox="1">
            <a:spLocks noGrp="1"/>
          </p:cNvSpPr>
          <p:nvPr>
            <p:ph type="title"/>
          </p:nvPr>
        </p:nvSpPr>
        <p:spPr>
          <a:xfrm>
            <a:off x="611560" y="2247714"/>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A5A5A5"/>
              </a:buClr>
              <a:buSzPts val="4000"/>
              <a:buFont typeface="Times New Roman"/>
              <a:buNone/>
            </a:pPr>
            <a:r>
              <a:rPr lang="en">
                <a:solidFill>
                  <a:srgbClr val="A5A5A5"/>
                </a:solidFill>
              </a:rPr>
              <a:t>Employment relation</a:t>
            </a:r>
            <a:endParaRPr>
              <a:solidFill>
                <a:srgbClr val="A5A5A5"/>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8"/>
          <p:cNvSpPr txBox="1">
            <a:spLocks noGrp="1"/>
          </p:cNvSpPr>
          <p:nvPr>
            <p:ph type="title"/>
          </p:nvPr>
        </p:nvSpPr>
        <p:spPr>
          <a:xfrm>
            <a:off x="457200" y="205979"/>
            <a:ext cx="8229600" cy="421555"/>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a:t>Managers</a:t>
            </a:r>
            <a:endParaRPr b="1"/>
          </a:p>
        </p:txBody>
      </p:sp>
      <p:sp>
        <p:nvSpPr>
          <p:cNvPr id="413" name="Google Shape;413;p68"/>
          <p:cNvSpPr txBox="1">
            <a:spLocks noGrp="1"/>
          </p:cNvSpPr>
          <p:nvPr>
            <p:ph type="body" idx="1"/>
          </p:nvPr>
        </p:nvSpPr>
        <p:spPr>
          <a:xfrm>
            <a:off x="575556" y="941077"/>
            <a:ext cx="7992888" cy="3996444"/>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l" rtl="0">
              <a:spcBef>
                <a:spcPts val="0"/>
              </a:spcBef>
              <a:spcAft>
                <a:spcPts val="0"/>
              </a:spcAft>
              <a:buClr>
                <a:schemeClr val="dk1"/>
              </a:buClr>
              <a:buSzPts val="2400"/>
              <a:buChar char="•"/>
            </a:pPr>
            <a:r>
              <a:rPr lang="en" dirty="0"/>
              <a:t>In Mintzberg’s seminal study of managers and their jobs, he found the majority of them clustered around three core management roles.</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Three of a manager’s roles arise directly from formal authority and involve basic interpersonal relationships. </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First is the figurehead role, as the head of an organizational unit, every manager must perform some ceremonial duties. </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Managers are required to interact with a substantial number of people in the course of their day to day work. </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They host receptions; take clients and customers to dinner; meet with business prospects and partners; conduct hiring and performance interviews; and form alliances, friendships, and personal relationships with many others.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9"/>
          <p:cNvSpPr txBox="1">
            <a:spLocks noGrp="1"/>
          </p:cNvSpPr>
          <p:nvPr>
            <p:ph type="title"/>
          </p:nvPr>
        </p:nvSpPr>
        <p:spPr>
          <a:xfrm>
            <a:off x="397727" y="-83953"/>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419" name="Google Shape;419;p69"/>
          <p:cNvSpPr txBox="1">
            <a:spLocks noGrp="1"/>
          </p:cNvSpPr>
          <p:nvPr>
            <p:ph type="body" idx="1"/>
          </p:nvPr>
        </p:nvSpPr>
        <p:spPr>
          <a:xfrm>
            <a:off x="397727" y="773297"/>
            <a:ext cx="8229600" cy="3394472"/>
          </a:xfrm>
          <a:prstGeom prst="rect">
            <a:avLst/>
          </a:prstGeom>
          <a:noFill/>
          <a:ln>
            <a:noFill/>
          </a:ln>
        </p:spPr>
        <p:txBody>
          <a:bodyPr spcFirstLastPara="1" wrap="square" lIns="91425" tIns="45700" rIns="91425" bIns="45700" anchor="t" anchorCtr="0">
            <a:noAutofit/>
          </a:bodyPr>
          <a:lstStyle/>
          <a:p>
            <a:pPr marL="0" lvl="0" indent="0" algn="l" rtl="0">
              <a:spcBef>
                <a:spcPts val="480"/>
              </a:spcBef>
              <a:spcAft>
                <a:spcPts val="0"/>
              </a:spcAft>
              <a:buClr>
                <a:schemeClr val="dk1"/>
              </a:buClr>
              <a:buSzPts val="2400"/>
              <a:buNone/>
            </a:pPr>
            <a:r>
              <a:rPr lang="en" sz="2100" dirty="0"/>
              <a:t>Numerous studies have shown that such relationships are the richest source of information for managers because of their immediate and personal nature.</a:t>
            </a:r>
          </a:p>
          <a:p>
            <a:pPr marL="0" lvl="0" indent="0" algn="l" rtl="0">
              <a:spcBef>
                <a:spcPts val="480"/>
              </a:spcBef>
              <a:spcAft>
                <a:spcPts val="0"/>
              </a:spcAft>
              <a:buClr>
                <a:schemeClr val="dk1"/>
              </a:buClr>
              <a:buSzPts val="2400"/>
              <a:buNone/>
            </a:pPr>
            <a:endParaRPr sz="2100" dirty="0"/>
          </a:p>
          <a:p>
            <a:pPr marL="0" lvl="0" indent="0" algn="l" rtl="0">
              <a:spcBef>
                <a:spcPts val="480"/>
              </a:spcBef>
              <a:spcAft>
                <a:spcPts val="0"/>
              </a:spcAft>
              <a:buClr>
                <a:schemeClr val="dk1"/>
              </a:buClr>
              <a:buSzPts val="2400"/>
              <a:buNone/>
            </a:pPr>
            <a:r>
              <a:rPr lang="en" sz="2100" dirty="0"/>
              <a:t>Managers are also responsible for the work of the people in their unit, and their actions in this regard are directly related to their role as a leader. </a:t>
            </a:r>
          </a:p>
          <a:p>
            <a:pPr marL="0" lvl="0" indent="0" algn="l" rtl="0">
              <a:spcBef>
                <a:spcPts val="480"/>
              </a:spcBef>
              <a:spcAft>
                <a:spcPts val="0"/>
              </a:spcAft>
              <a:buClr>
                <a:schemeClr val="dk1"/>
              </a:buClr>
              <a:buSzPts val="2400"/>
              <a:buNone/>
            </a:pPr>
            <a:endParaRPr lang="en-US" sz="2100" dirty="0"/>
          </a:p>
          <a:p>
            <a:pPr marL="0" lvl="0" indent="0" algn="l" rtl="0">
              <a:spcBef>
                <a:spcPts val="480"/>
              </a:spcBef>
              <a:spcAft>
                <a:spcPts val="0"/>
              </a:spcAft>
              <a:buClr>
                <a:schemeClr val="dk1"/>
              </a:buClr>
              <a:buSzPts val="2400"/>
              <a:buNone/>
            </a:pPr>
            <a:r>
              <a:rPr lang="en" sz="2100" dirty="0"/>
              <a:t>The influence of managers is most clearly seen, according to Mintzberg, in the leader role. Formal authority vests them with great potential power. Leadership determines, in large part, how much power they will realize.</a:t>
            </a:r>
            <a:endParaRPr sz="2100" dirty="0"/>
          </a:p>
          <a:p>
            <a:pPr marL="342900" lvl="0" indent="-190500" algn="l" rtl="0">
              <a:spcBef>
                <a:spcPts val="480"/>
              </a:spcBef>
              <a:spcAft>
                <a:spcPts val="0"/>
              </a:spcAft>
              <a:buClr>
                <a:schemeClr val="dk1"/>
              </a:buClr>
              <a:buSzPts val="2400"/>
              <a:buNone/>
            </a:pPr>
            <a:endParaRPr sz="2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70"/>
          <p:cNvSpPr txBox="1">
            <a:spLocks noGrp="1"/>
          </p:cNvSpPr>
          <p:nvPr>
            <p:ph type="ctrTitle"/>
          </p:nvPr>
        </p:nvSpPr>
        <p:spPr>
          <a:xfrm>
            <a:off x="685800" y="1597819"/>
            <a:ext cx="7772400" cy="1102519"/>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BFBFBF"/>
              </a:buClr>
              <a:buSzPts val="4000"/>
              <a:buFont typeface="Times New Roman"/>
              <a:buNone/>
            </a:pPr>
            <a:r>
              <a:rPr lang="en" b="1">
                <a:solidFill>
                  <a:srgbClr val="BFBFBF"/>
                </a:solidFill>
              </a:rPr>
              <a:t>Employment process</a:t>
            </a:r>
            <a:endParaRPr b="1">
              <a:solidFill>
                <a:srgbClr val="BFBFB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71"/>
          <p:cNvSpPr txBox="1">
            <a:spLocks noGrp="1"/>
          </p:cNvSpPr>
          <p:nvPr>
            <p:ph type="title"/>
          </p:nvPr>
        </p:nvSpPr>
        <p:spPr>
          <a:xfrm>
            <a:off x="457200" y="-61651"/>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Employee involvement</a:t>
            </a:r>
            <a:endParaRPr dirty="0"/>
          </a:p>
        </p:txBody>
      </p:sp>
      <p:sp>
        <p:nvSpPr>
          <p:cNvPr id="430" name="Google Shape;430;p71"/>
          <p:cNvSpPr txBox="1">
            <a:spLocks noGrp="1"/>
          </p:cNvSpPr>
          <p:nvPr>
            <p:ph type="body" idx="1"/>
          </p:nvPr>
        </p:nvSpPr>
        <p:spPr>
          <a:xfrm>
            <a:off x="354980" y="978592"/>
            <a:ext cx="8434039" cy="339447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ts val="2400"/>
              <a:buNone/>
            </a:pPr>
            <a:r>
              <a:rPr lang="en" b="1" dirty="0"/>
              <a:t>Employee involvement </a:t>
            </a:r>
            <a:r>
              <a:rPr lang="en" dirty="0"/>
              <a:t>has become a convenient catchall term to cover a variety of techniques (Cotton, 1993: 3, 14). </a:t>
            </a:r>
          </a:p>
          <a:p>
            <a:pPr marL="0" lvl="0" indent="0" algn="l" rtl="0">
              <a:spcBef>
                <a:spcPts val="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For instance, it encompasses such popular ideas as </a:t>
            </a:r>
            <a:r>
              <a:rPr lang="en" b="1" dirty="0"/>
              <a:t>employee participation </a:t>
            </a:r>
            <a:r>
              <a:rPr lang="en" dirty="0"/>
              <a:t>or participative management, empowerment, workplace democracy, employee ownership and many more.</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Employee involvement </a:t>
            </a:r>
            <a:r>
              <a:rPr lang="en" dirty="0"/>
              <a:t>is defined as a participative process that uses the entire capacity of employees and is designed to encourage increased commitment to the organisation’s  success  (Pierce  &amp;  Furo,  1990:  32).</a:t>
            </a:r>
            <a:endParaRPr dirty="0"/>
          </a:p>
          <a:p>
            <a:pPr marL="0" lvl="0" indent="0" algn="l" rtl="0">
              <a:spcBef>
                <a:spcPts val="480"/>
              </a:spcBef>
              <a:spcAft>
                <a:spcPts val="0"/>
              </a:spcAft>
              <a:buClr>
                <a:schemeClr val="dk1"/>
              </a:buClr>
              <a:buSzPts val="2400"/>
              <a:buNone/>
            </a:pP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72"/>
          <p:cNvSpPr txBox="1">
            <a:spLocks noGrp="1"/>
          </p:cNvSpPr>
          <p:nvPr>
            <p:ph type="title"/>
          </p:nvPr>
        </p:nvSpPr>
        <p:spPr>
          <a:xfrm>
            <a:off x="405160" y="-76519"/>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Forms of participation</a:t>
            </a:r>
            <a:endParaRPr b="1" dirty="0"/>
          </a:p>
        </p:txBody>
      </p:sp>
      <p:sp>
        <p:nvSpPr>
          <p:cNvPr id="436" name="Google Shape;436;p72"/>
          <p:cNvSpPr txBox="1">
            <a:spLocks noGrp="1"/>
          </p:cNvSpPr>
          <p:nvPr>
            <p:ph type="body" idx="1"/>
          </p:nvPr>
        </p:nvSpPr>
        <p:spPr>
          <a:xfrm>
            <a:off x="405160" y="874514"/>
            <a:ext cx="8229600" cy="3394472"/>
          </a:xfrm>
          <a:prstGeom prst="rect">
            <a:avLst/>
          </a:prstGeom>
          <a:noFill/>
          <a:ln>
            <a:noFill/>
          </a:ln>
        </p:spPr>
        <p:txBody>
          <a:bodyPr spcFirstLastPara="1" wrap="square" lIns="91425" tIns="45700" rIns="91425" bIns="45700" anchor="t" anchorCtr="0">
            <a:normAutofit fontScale="92500"/>
          </a:bodyPr>
          <a:lstStyle/>
          <a:p>
            <a:pPr marL="342900" lvl="0" indent="-342900" algn="l" rtl="0">
              <a:spcBef>
                <a:spcPts val="0"/>
              </a:spcBef>
              <a:spcAft>
                <a:spcPts val="0"/>
              </a:spcAft>
              <a:buClr>
                <a:schemeClr val="dk1"/>
              </a:buClr>
              <a:buSzPts val="2400"/>
              <a:buChar char="•"/>
            </a:pPr>
            <a:r>
              <a:rPr lang="en" dirty="0"/>
              <a:t>Finnemore  &amp;  Van  Rensburg defines it as a process of interaction whereby employees directly or indirectly through their representatives are able to influence </a:t>
            </a:r>
            <a:r>
              <a:rPr lang="en" b="1" dirty="0"/>
              <a:t>decision-making</a:t>
            </a:r>
            <a:r>
              <a:rPr lang="en" dirty="0"/>
              <a:t> which affects their power, status,  remuneration  and  working  conditions.</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 Employee involvement may take many forms. It may involve </a:t>
            </a:r>
            <a:r>
              <a:rPr lang="en" b="1" dirty="0"/>
              <a:t>direct involvement </a:t>
            </a:r>
            <a:r>
              <a:rPr lang="en" dirty="0"/>
              <a:t>of employees or </a:t>
            </a:r>
            <a:r>
              <a:rPr lang="en" b="1" dirty="0"/>
              <a:t>indirect participation </a:t>
            </a:r>
            <a:r>
              <a:rPr lang="en" dirty="0"/>
              <a:t>of lower-level workers in </a:t>
            </a:r>
            <a:r>
              <a:rPr lang="en" b="1" dirty="0"/>
              <a:t>decision making </a:t>
            </a:r>
            <a:r>
              <a:rPr lang="en" dirty="0"/>
              <a:t>and </a:t>
            </a:r>
            <a:r>
              <a:rPr lang="en" b="1" dirty="0"/>
              <a:t>the conduct of their jobs</a:t>
            </a:r>
            <a:r>
              <a:rPr lang="en" dirty="0"/>
              <a:t>, with goal of improving performance (Daft 1991: 465). </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73"/>
          <p:cNvSpPr txBox="1">
            <a:spLocks noGrp="1"/>
          </p:cNvSpPr>
          <p:nvPr>
            <p:ph type="title"/>
          </p:nvPr>
        </p:nvSpPr>
        <p:spPr>
          <a:xfrm>
            <a:off x="278780" y="-10625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442" name="Google Shape;442;p73"/>
          <p:cNvSpPr txBox="1">
            <a:spLocks noGrp="1"/>
          </p:cNvSpPr>
          <p:nvPr>
            <p:ph type="body" idx="1"/>
          </p:nvPr>
        </p:nvSpPr>
        <p:spPr>
          <a:xfrm>
            <a:off x="405161" y="874514"/>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chemeClr val="dk1"/>
              </a:buClr>
              <a:buSzPts val="2400"/>
              <a:buChar char="•"/>
            </a:pPr>
            <a:r>
              <a:rPr lang="en" dirty="0"/>
              <a:t>The processes of </a:t>
            </a:r>
            <a:r>
              <a:rPr lang="en" b="1" dirty="0"/>
              <a:t>direct</a:t>
            </a:r>
            <a:r>
              <a:rPr lang="en" dirty="0"/>
              <a:t> involvement include information sharing, participation in teams of various forms, financial participation, and exercising workers control through co- operatives.   </a:t>
            </a:r>
          </a:p>
          <a:p>
            <a:pPr marL="342900" lvl="0" indent="-342900" algn="l" rtl="0">
              <a:spcBef>
                <a:spcPts val="0"/>
              </a:spcBef>
              <a:spcAft>
                <a:spcPts val="0"/>
              </a:spcAft>
              <a:buClr>
                <a:schemeClr val="dk1"/>
              </a:buClr>
              <a:buSzPts val="2400"/>
              <a:buChar char="•"/>
            </a:pPr>
            <a:br>
              <a:rPr lang="en" dirty="0"/>
            </a:br>
            <a:r>
              <a:rPr lang="en" dirty="0"/>
              <a:t>The   processes   of   </a:t>
            </a:r>
            <a:r>
              <a:rPr lang="en" b="1" dirty="0"/>
              <a:t>indirect</a:t>
            </a:r>
            <a:r>
              <a:rPr lang="en" dirty="0"/>
              <a:t>   participation   by   means   of   an   elected representative  include  works  councils  and  processes  of  consultation  and  joint decision-making  over  workplace  issues,  collective  bargaining  over  wages  and conditions  of  services.</a:t>
            </a:r>
          </a:p>
          <a:p>
            <a:pPr marL="342900" lvl="0" indent="-342900" algn="l" rtl="0">
              <a:spcBef>
                <a:spcPts val="0"/>
              </a:spcBef>
              <a:spcAft>
                <a:spcPts val="0"/>
              </a:spcAft>
              <a:buClr>
                <a:schemeClr val="dk1"/>
              </a:buClr>
              <a:buSzPts val="2400"/>
              <a:buChar char="•"/>
            </a:pPr>
            <a:r>
              <a:rPr lang="en" dirty="0"/>
              <a:t>  </a:t>
            </a:r>
            <a:endParaRPr dirty="0"/>
          </a:p>
          <a:p>
            <a:pPr marL="342900" lvl="0" indent="-342900" algn="l" rtl="0">
              <a:spcBef>
                <a:spcPts val="480"/>
              </a:spcBef>
              <a:spcAft>
                <a:spcPts val="0"/>
              </a:spcAft>
              <a:buClr>
                <a:schemeClr val="dk1"/>
              </a:buClr>
              <a:buSzPts val="2400"/>
              <a:buChar char="•"/>
            </a:pPr>
            <a:r>
              <a:rPr lang="en" dirty="0"/>
              <a:t>It  also  includes  corporate  decision-making  by  board  of directors or participation in policy development on regional/national socio-economic</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9"/>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GWQs</a:t>
            </a:r>
            <a:endParaRPr b="1"/>
          </a:p>
        </p:txBody>
      </p:sp>
      <p:sp>
        <p:nvSpPr>
          <p:cNvPr id="156" name="Google Shape;156;p29"/>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457200" lvl="0" indent="-457200" algn="l" rtl="0">
              <a:spcBef>
                <a:spcPts val="0"/>
              </a:spcBef>
              <a:spcAft>
                <a:spcPts val="0"/>
              </a:spcAft>
              <a:buClr>
                <a:schemeClr val="dk1"/>
              </a:buClr>
              <a:buSzPts val="2400"/>
              <a:buFont typeface="Calibri"/>
              <a:buAutoNum type="arabicPeriod"/>
            </a:pPr>
            <a:r>
              <a:rPr lang="en"/>
              <a:t> Explain the concept of “” with regards to employment  in Ghana.</a:t>
            </a:r>
            <a:endParaRPr/>
          </a:p>
          <a:p>
            <a:pPr marL="342900" lvl="0" indent="-190500" algn="l" rtl="0">
              <a:spcBef>
                <a:spcPts val="480"/>
              </a:spcBef>
              <a:spcAft>
                <a:spcPts val="0"/>
              </a:spcAft>
              <a:buClr>
                <a:schemeClr val="dk1"/>
              </a:buClr>
              <a:buSzPts val="2400"/>
              <a:buNone/>
            </a:pPr>
            <a:endParaRPr/>
          </a:p>
          <a:p>
            <a:pPr marL="857250" lvl="1" indent="-457200" algn="l" rtl="0">
              <a:spcBef>
                <a:spcPts val="480"/>
              </a:spcBef>
              <a:spcAft>
                <a:spcPts val="0"/>
              </a:spcAft>
              <a:buClr>
                <a:schemeClr val="dk1"/>
              </a:buClr>
              <a:buSzPts val="2400"/>
              <a:buFont typeface="Calibri"/>
              <a:buAutoNum type="alphaLcParenR"/>
            </a:pPr>
            <a:r>
              <a:rPr lang="en"/>
              <a:t>What are the importance of this phenomenon ?</a:t>
            </a:r>
            <a:endParaRPr/>
          </a:p>
          <a:p>
            <a:pPr marL="857250" lvl="1" indent="-304800" algn="l" rtl="0">
              <a:spcBef>
                <a:spcPts val="480"/>
              </a:spcBef>
              <a:spcAft>
                <a:spcPts val="0"/>
              </a:spcAft>
              <a:buClr>
                <a:schemeClr val="dk1"/>
              </a:buClr>
              <a:buSzPts val="2400"/>
              <a:buFont typeface="Calibri"/>
              <a:buNone/>
            </a:pPr>
            <a:endParaRPr/>
          </a:p>
          <a:p>
            <a:pPr marL="857250" lvl="1" indent="-457200" algn="l" rtl="0">
              <a:spcBef>
                <a:spcPts val="480"/>
              </a:spcBef>
              <a:spcAft>
                <a:spcPts val="0"/>
              </a:spcAft>
              <a:buClr>
                <a:schemeClr val="dk1"/>
              </a:buClr>
              <a:buSzPts val="2400"/>
              <a:buFont typeface="Calibri"/>
              <a:buAutoNum type="alphaLcParenR"/>
            </a:pPr>
            <a:r>
              <a:rPr lang="en"/>
              <a:t>Give your opinion regarding the possible effects of its application in the Ghanaian context</a:t>
            </a:r>
            <a:endParaRPr/>
          </a:p>
          <a:p>
            <a:pPr marL="400050" lvl="1" indent="0" algn="l" rtl="0">
              <a:spcBef>
                <a:spcPts val="480"/>
              </a:spcBef>
              <a:spcAft>
                <a:spcPts val="0"/>
              </a:spcAft>
              <a:buClr>
                <a:schemeClr val="dk1"/>
              </a:buClr>
              <a:buSzPts val="2400"/>
              <a:buNone/>
            </a:pPr>
            <a:endParaRPr/>
          </a:p>
          <a:p>
            <a:pPr marL="400050" lvl="1" indent="0" algn="l" rtl="0">
              <a:spcBef>
                <a:spcPts val="480"/>
              </a:spcBef>
              <a:spcAft>
                <a:spcPts val="0"/>
              </a:spcAft>
              <a:buClr>
                <a:schemeClr val="dk1"/>
              </a:buClr>
              <a:buSzPts val="2400"/>
              <a:buNone/>
            </a:pPr>
            <a:r>
              <a:rPr lang="en"/>
              <a:t> </a:t>
            </a:r>
            <a:r>
              <a:rPr lang="en" b="1"/>
              <a:t>(15 Marks) </a:t>
            </a:r>
            <a:endParaRPr b="1"/>
          </a:p>
          <a:p>
            <a:pPr marL="0" lvl="0" indent="0" algn="l" rtl="0">
              <a:spcBef>
                <a:spcPts val="480"/>
              </a:spcBef>
              <a:spcAft>
                <a:spcPts val="0"/>
              </a:spcAft>
              <a:buClr>
                <a:schemeClr val="dk1"/>
              </a:buClr>
              <a:buSzPts val="2400"/>
              <a:buNone/>
            </a:pPr>
            <a:r>
              <a:rPr lang="en"/>
              <a:t>                                                                                                </a:t>
            </a: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Why employee involvement</a:t>
            </a:r>
            <a:endParaRPr b="1"/>
          </a:p>
        </p:txBody>
      </p:sp>
      <p:sp>
        <p:nvSpPr>
          <p:cNvPr id="448" name="Google Shape;448;p7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dirty="0"/>
              <a:t>Because it is assumed that EI initiatives will encourage employees to be more content and satisfied in their work;</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 it is assumed that this will yield employee commitment, and satisfied and committed employees are harder working etc</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75"/>
          <p:cNvSpPr txBox="1">
            <a:spLocks noGrp="1"/>
          </p:cNvSpPr>
          <p:nvPr>
            <p:ph type="title"/>
          </p:nvPr>
        </p:nvSpPr>
        <p:spPr>
          <a:xfrm>
            <a:off x="457200" y="-54217"/>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Employee Commitment</a:t>
            </a:r>
            <a:endParaRPr b="1" dirty="0"/>
          </a:p>
        </p:txBody>
      </p:sp>
      <p:sp>
        <p:nvSpPr>
          <p:cNvPr id="454" name="Google Shape;454;p75"/>
          <p:cNvSpPr txBox="1">
            <a:spLocks noGrp="1"/>
          </p:cNvSpPr>
          <p:nvPr>
            <p:ph type="body" idx="1"/>
          </p:nvPr>
        </p:nvSpPr>
        <p:spPr>
          <a:xfrm>
            <a:off x="457200" y="874514"/>
            <a:ext cx="8229600" cy="339447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ts val="2400"/>
              <a:buNone/>
            </a:pPr>
            <a:r>
              <a:rPr lang="en" dirty="0"/>
              <a:t>Commitment refers to employees positively identifying with and sharing the values and purposes of the organisation. </a:t>
            </a:r>
            <a:endParaRPr dirty="0"/>
          </a:p>
          <a:p>
            <a:pPr marL="342900" lvl="0" indent="-342900" algn="l" rtl="0">
              <a:spcBef>
                <a:spcPts val="480"/>
              </a:spcBef>
              <a:spcAft>
                <a:spcPts val="0"/>
              </a:spcAft>
              <a:buClr>
                <a:schemeClr val="dk1"/>
              </a:buClr>
              <a:buSzPts val="2400"/>
              <a:buChar char="•"/>
            </a:pPr>
            <a:r>
              <a:rPr lang="en" dirty="0"/>
              <a:t>It describes the kind of attachment we tend to associate with membership in public-sector service, rather than with membership of the more common private-sector and profit-making employing organisations.</a:t>
            </a:r>
          </a:p>
          <a:p>
            <a:pPr marL="342900" lvl="0" indent="-342900" algn="l" rtl="0">
              <a:spcBef>
                <a:spcPts val="480"/>
              </a:spcBef>
              <a:spcAft>
                <a:spcPts val="0"/>
              </a:spcAft>
              <a:buClr>
                <a:schemeClr val="dk1"/>
              </a:buClr>
              <a:buSzPts val="2400"/>
              <a:buChar char="•"/>
            </a:pPr>
            <a:endParaRPr lang="en-US" dirty="0"/>
          </a:p>
          <a:p>
            <a:pPr marL="342900" lvl="0" indent="-342900" algn="l" rtl="0">
              <a:spcBef>
                <a:spcPts val="480"/>
              </a:spcBef>
              <a:spcAft>
                <a:spcPts val="0"/>
              </a:spcAft>
              <a:buClr>
                <a:schemeClr val="dk1"/>
              </a:buClr>
              <a:buSzPts val="2400"/>
              <a:buChar char="•"/>
            </a:pPr>
            <a:r>
              <a:rPr lang="en" dirty="0"/>
              <a:t> Commitment is portrayed as an internalised belief leading to constructive proactivity by employees; it leads to employees ‘going one step</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76"/>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Forms of commitment</a:t>
            </a:r>
            <a:endParaRPr b="1"/>
          </a:p>
        </p:txBody>
      </p:sp>
      <p:sp>
        <p:nvSpPr>
          <p:cNvPr id="460" name="Google Shape;460;p76"/>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b="1"/>
              <a:t>Attitudinal</a:t>
            </a:r>
            <a:r>
              <a:rPr lang="en"/>
              <a:t> commitment is the form depicted above and which would be compatible with Etzioni’s moral involvement: commitment in terms of a sharing of values and attitudes, a psychological bond to an organisation, an affective attachment.</a:t>
            </a:r>
            <a:endParaRPr/>
          </a:p>
          <a:p>
            <a:pPr marL="342900" lvl="0" indent="-190500" algn="l" rtl="0">
              <a:spcBef>
                <a:spcPts val="480"/>
              </a:spcBef>
              <a:spcAft>
                <a:spcPts val="0"/>
              </a:spcAft>
              <a:buClr>
                <a:schemeClr val="dk1"/>
              </a:buClr>
              <a:buSzPts val="2400"/>
              <a:buNone/>
            </a:pPr>
            <a:endParaRPr/>
          </a:p>
          <a:p>
            <a:pPr marL="342900" lvl="0" indent="-342900" algn="l" rtl="0">
              <a:spcBef>
                <a:spcPts val="480"/>
              </a:spcBef>
              <a:spcAft>
                <a:spcPts val="0"/>
              </a:spcAft>
              <a:buClr>
                <a:schemeClr val="dk1"/>
              </a:buClr>
              <a:buSzPts val="2400"/>
              <a:buChar char="•"/>
            </a:pPr>
            <a:r>
              <a:rPr lang="en"/>
              <a:t> </a:t>
            </a:r>
            <a:r>
              <a:rPr lang="en" b="1"/>
              <a:t>Behavioural</a:t>
            </a:r>
            <a:r>
              <a:rPr lang="en"/>
              <a:t> commitment is demonstrated by a willingness to exert effort beyond the requirements of contract and/or by a desire to remain a member of an organisation.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77"/>
          <p:cNvSpPr txBox="1">
            <a:spLocks noGrp="1"/>
          </p:cNvSpPr>
          <p:nvPr>
            <p:ph type="title"/>
          </p:nvPr>
        </p:nvSpPr>
        <p:spPr>
          <a:xfrm>
            <a:off x="457200" y="-10625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Management styles</a:t>
            </a:r>
            <a:endParaRPr b="1" dirty="0"/>
          </a:p>
        </p:txBody>
      </p:sp>
      <p:sp>
        <p:nvSpPr>
          <p:cNvPr id="466" name="Google Shape;466;p77"/>
          <p:cNvSpPr txBox="1">
            <a:spLocks noGrp="1"/>
          </p:cNvSpPr>
          <p:nvPr>
            <p:ph type="body" idx="1"/>
          </p:nvPr>
        </p:nvSpPr>
        <p:spPr>
          <a:xfrm>
            <a:off x="360556" y="1033491"/>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chemeClr val="dk1"/>
              </a:buClr>
              <a:buSzPts val="2400"/>
              <a:buChar char="•"/>
            </a:pPr>
            <a:r>
              <a:rPr lang="en" dirty="0"/>
              <a:t>Within the context of the employee relationship ‘management’ refers to the activities of managers acting as agents for the employer, but ‘management’ can also be used as a general term describing the body of people undertaking these activities</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Matlay (1999) in his article ‘Employee relations in small firms – a micro business perspective’ mentioned management styles as factor affecting interpersonal relationships in organization</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There are various management style at the disposal of every manager</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78"/>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Types of leadership styles</a:t>
            </a:r>
            <a:endParaRPr b="1" dirty="0"/>
          </a:p>
        </p:txBody>
      </p:sp>
      <p:sp>
        <p:nvSpPr>
          <p:cNvPr id="472" name="Google Shape;472;p78"/>
          <p:cNvSpPr txBox="1">
            <a:spLocks noGrp="1"/>
          </p:cNvSpPr>
          <p:nvPr>
            <p:ph type="body" idx="1"/>
          </p:nvPr>
        </p:nvSpPr>
        <p:spPr>
          <a:xfrm>
            <a:off x="457200" y="1021731"/>
            <a:ext cx="8229600" cy="3394472"/>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chemeClr val="dk1"/>
              </a:buClr>
              <a:buSzPts val="2400"/>
              <a:buChar char="•"/>
            </a:pPr>
            <a:r>
              <a:rPr lang="en" dirty="0"/>
              <a:t>Autocratic Authoritarian and dictatorial leaders show lower employee satisfaction</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Democratic leaders encourage friendship, respect and warmth relationship among the employees</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Laissez faire: there are no specific leader in this approach to management. Employees have freedom to use their discretion in maximizing profit.</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79"/>
          <p:cNvSpPr txBox="1">
            <a:spLocks noGrp="1"/>
          </p:cNvSpPr>
          <p:nvPr>
            <p:ph type="title"/>
          </p:nvPr>
        </p:nvSpPr>
        <p:spPr>
          <a:xfrm>
            <a:off x="539552" y="2571750"/>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Employment process</a:t>
            </a:r>
            <a:endParaRPr b="1"/>
          </a:p>
        </p:txBody>
      </p:sp>
      <p:pic>
        <p:nvPicPr>
          <p:cNvPr id="478" name="Google Shape;478;p79"/>
          <p:cNvPicPr preferRelativeResize="0"/>
          <p:nvPr/>
        </p:nvPicPr>
        <p:blipFill rotWithShape="1">
          <a:blip r:embed="rId3">
            <a:alphaModFix/>
          </a:blip>
          <a:srcRect/>
          <a:stretch/>
        </p:blipFill>
        <p:spPr>
          <a:xfrm>
            <a:off x="7164288" y="4434338"/>
            <a:ext cx="1358002" cy="594412"/>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80"/>
          <p:cNvSpPr txBox="1">
            <a:spLocks noGrp="1"/>
          </p:cNvSpPr>
          <p:nvPr>
            <p:ph type="title"/>
          </p:nvPr>
        </p:nvSpPr>
        <p:spPr>
          <a:xfrm>
            <a:off x="457200" y="13163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Collective Bargaining</a:t>
            </a:r>
            <a:endParaRPr dirty="0"/>
          </a:p>
        </p:txBody>
      </p:sp>
      <p:sp>
        <p:nvSpPr>
          <p:cNvPr id="484" name="Google Shape;484;p80"/>
          <p:cNvSpPr txBox="1">
            <a:spLocks noGrp="1"/>
          </p:cNvSpPr>
          <p:nvPr>
            <p:ph type="body" idx="1"/>
          </p:nvPr>
        </p:nvSpPr>
        <p:spPr>
          <a:xfrm>
            <a:off x="457200" y="1097659"/>
            <a:ext cx="8229600" cy="3394472"/>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480"/>
              </a:spcBef>
              <a:spcAft>
                <a:spcPts val="0"/>
              </a:spcAft>
              <a:buClr>
                <a:srgbClr val="000000"/>
              </a:buClr>
              <a:buSzPts val="2400"/>
              <a:buChar char="•"/>
            </a:pPr>
            <a:r>
              <a:rPr lang="en" dirty="0">
                <a:solidFill>
                  <a:srgbClr val="000000"/>
                </a:solidFill>
              </a:rPr>
              <a:t>Method of determining terms and conditions of employment /regulating the employment relationship   -utilises the process of negotiation between employers and employees   -intended to result in an agreement applicable across group of employees Salamon (1998:305).</a:t>
            </a:r>
          </a:p>
          <a:p>
            <a:pPr marL="342900" lvl="0" indent="-342900" algn="l" rtl="0">
              <a:spcBef>
                <a:spcPts val="480"/>
              </a:spcBef>
              <a:spcAft>
                <a:spcPts val="0"/>
              </a:spcAft>
              <a:buClr>
                <a:srgbClr val="000000"/>
              </a:buClr>
              <a:buSzPts val="2400"/>
              <a:buChar char="•"/>
            </a:pPr>
            <a:endParaRPr dirty="0">
              <a:solidFill>
                <a:srgbClr val="000000"/>
              </a:solidFill>
            </a:endParaRPr>
          </a:p>
          <a:p>
            <a:pPr marL="342900" lvl="0" indent="-342900" algn="l" rtl="0">
              <a:spcBef>
                <a:spcPts val="480"/>
              </a:spcBef>
              <a:spcAft>
                <a:spcPts val="0"/>
              </a:spcAft>
              <a:buClr>
                <a:srgbClr val="000000"/>
              </a:buClr>
              <a:buSzPts val="2400"/>
              <a:buChar char="•"/>
            </a:pPr>
            <a:r>
              <a:rPr lang="en" dirty="0">
                <a:solidFill>
                  <a:srgbClr val="000000"/>
                </a:solidFill>
                <a:latin typeface="Times New Roman"/>
                <a:ea typeface="Times New Roman"/>
                <a:cs typeface="Times New Roman"/>
                <a:sym typeface="Times New Roman"/>
              </a:rPr>
              <a:t>Collective bargaining is the process in which working people, through their unions, negotiate contracts with their employers to determine their terms of employment. </a:t>
            </a:r>
            <a:endParaRPr dirty="0">
              <a:solidFill>
                <a:srgbClr val="000000"/>
              </a:solidFill>
              <a:latin typeface="Times New Roman"/>
              <a:ea typeface="Times New Roman"/>
              <a:cs typeface="Times New Roman"/>
              <a:sym typeface="Times New Roman"/>
            </a:endParaRPr>
          </a:p>
          <a:p>
            <a:pPr marL="342900" lvl="0" indent="-190500" algn="l" rtl="0">
              <a:spcBef>
                <a:spcPts val="480"/>
              </a:spcBef>
              <a:spcAft>
                <a:spcPts val="0"/>
              </a:spcAft>
              <a:buClr>
                <a:schemeClr val="dk1"/>
              </a:buClr>
              <a:buSzPts val="2400"/>
              <a:buNone/>
            </a:pPr>
            <a:endParaRPr dirty="0">
              <a:solidFill>
                <a:srgbClr val="000000"/>
              </a:solidFill>
              <a:latin typeface="Times New Roman"/>
              <a:ea typeface="Times New Roman"/>
              <a:cs typeface="Times New Roman"/>
              <a:sym typeface="Times New Roman"/>
            </a:endParaRPr>
          </a:p>
          <a:p>
            <a:pPr marL="342900" lvl="0" indent="-190500" algn="l" rtl="0">
              <a:spcBef>
                <a:spcPts val="480"/>
              </a:spcBef>
              <a:spcAft>
                <a:spcPts val="0"/>
              </a:spcAft>
              <a:buClr>
                <a:schemeClr val="dk1"/>
              </a:buClr>
              <a:buSzPts val="2400"/>
              <a:buNone/>
            </a:pPr>
            <a:endParaRPr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8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Cont’d</a:t>
            </a:r>
            <a:endParaRPr b="1"/>
          </a:p>
        </p:txBody>
      </p:sp>
      <p:sp>
        <p:nvSpPr>
          <p:cNvPr id="490" name="Google Shape;490;p8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b="1"/>
              <a:t>Individualism</a:t>
            </a:r>
            <a:r>
              <a:rPr lang="en"/>
              <a:t>, on the other hand, is defined as a single human being or phenomenon as distinguished from a group of people in employment relations, for instance.</a:t>
            </a:r>
            <a:endParaRPr/>
          </a:p>
          <a:p>
            <a:pPr marL="342900" lvl="0" indent="-190500" algn="l" rtl="0">
              <a:spcBef>
                <a:spcPts val="480"/>
              </a:spcBef>
              <a:spcAft>
                <a:spcPts val="0"/>
              </a:spcAft>
              <a:buClr>
                <a:schemeClr val="dk1"/>
              </a:buClr>
              <a:buSzPts val="2400"/>
              <a:buNone/>
            </a:pPr>
            <a:endParaRPr/>
          </a:p>
          <a:p>
            <a:pPr marL="342900" lvl="0" indent="-342900" algn="l" rtl="0">
              <a:spcBef>
                <a:spcPts val="480"/>
              </a:spcBef>
              <a:spcAft>
                <a:spcPts val="0"/>
              </a:spcAft>
              <a:buClr>
                <a:schemeClr val="dk1"/>
              </a:buClr>
              <a:buSzPts val="2400"/>
              <a:buChar char="•"/>
            </a:pPr>
            <a:r>
              <a:rPr lang="en"/>
              <a:t> It is also defined as the ethos which emphasizes the autonomy of the individual as against the community or social group.</a:t>
            </a:r>
            <a:endParaRPr/>
          </a:p>
          <a:p>
            <a:pPr marL="342900" lvl="0" indent="-190500" algn="l" rtl="0">
              <a:spcBef>
                <a:spcPts val="480"/>
              </a:spcBef>
              <a:spcAft>
                <a:spcPts val="0"/>
              </a:spcAft>
              <a:buClr>
                <a:schemeClr val="dk1"/>
              </a:buClr>
              <a:buSzPts val="2400"/>
              <a:buNone/>
            </a:pP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82"/>
          <p:cNvSpPr txBox="1">
            <a:spLocks noGrp="1"/>
          </p:cNvSpPr>
          <p:nvPr>
            <p:ph type="title"/>
          </p:nvPr>
        </p:nvSpPr>
        <p:spPr>
          <a:xfrm>
            <a:off x="457200" y="-54217"/>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Bargaining styles</a:t>
            </a:r>
            <a:endParaRPr dirty="0"/>
          </a:p>
        </p:txBody>
      </p:sp>
      <p:sp>
        <p:nvSpPr>
          <p:cNvPr id="496" name="Google Shape;496;p82"/>
          <p:cNvSpPr txBox="1">
            <a:spLocks noGrp="1"/>
          </p:cNvSpPr>
          <p:nvPr>
            <p:ph type="body" idx="1"/>
          </p:nvPr>
        </p:nvSpPr>
        <p:spPr>
          <a:xfrm>
            <a:off x="457200" y="1023197"/>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dk1"/>
              </a:buClr>
              <a:buSzPts val="2400"/>
              <a:buNone/>
            </a:pPr>
            <a:r>
              <a:rPr lang="en" dirty="0"/>
              <a:t>Two broad bargaining styles</a:t>
            </a:r>
            <a:endParaRPr dirty="0"/>
          </a:p>
          <a:p>
            <a:pPr marL="0" lvl="0" indent="0" algn="l" rtl="0">
              <a:spcBef>
                <a:spcPts val="480"/>
              </a:spcBef>
              <a:spcAft>
                <a:spcPts val="0"/>
              </a:spcAft>
              <a:buClr>
                <a:schemeClr val="dk1"/>
              </a:buClr>
              <a:buSzPts val="2400"/>
              <a:buNone/>
            </a:pPr>
            <a:r>
              <a:rPr lang="en" b="1" dirty="0"/>
              <a:t>Distributive bargaining </a:t>
            </a:r>
            <a:r>
              <a:rPr lang="en" dirty="0"/>
              <a:t>– best described as win–lose / zero sum bargaining. (Winner takes all).</a:t>
            </a:r>
            <a:endParaRPr dirty="0"/>
          </a:p>
          <a:p>
            <a:pPr marL="342900" lvl="0" indent="-342900" algn="l" rtl="0">
              <a:spcBef>
                <a:spcPts val="480"/>
              </a:spcBef>
              <a:spcAft>
                <a:spcPts val="0"/>
              </a:spcAft>
              <a:buClr>
                <a:schemeClr val="dk1"/>
              </a:buClr>
              <a:buSzPts val="2400"/>
              <a:buChar char="•"/>
            </a:pPr>
            <a:r>
              <a:rPr lang="en" dirty="0"/>
              <a:t>One party’s loss is the other party’s gain</a:t>
            </a:r>
            <a:endParaRPr dirty="0"/>
          </a:p>
          <a:p>
            <a:pPr marL="0" lvl="0" indent="0" algn="l" rtl="0">
              <a:spcBef>
                <a:spcPts val="480"/>
              </a:spcBef>
              <a:spcAft>
                <a:spcPts val="0"/>
              </a:spcAft>
              <a:buClr>
                <a:schemeClr val="dk1"/>
              </a:buClr>
              <a:buSzPts val="2400"/>
              <a:buNone/>
            </a:pPr>
            <a:r>
              <a:rPr lang="en" dirty="0"/>
              <a:t>      – most true about adversarial bargaining; conflict is commonplace</a:t>
            </a:r>
            <a:endParaRPr dirty="0"/>
          </a:p>
          <a:p>
            <a:pPr marL="342900" lvl="0" indent="-342900" algn="l" rtl="0">
              <a:spcBef>
                <a:spcPts val="480"/>
              </a:spcBef>
              <a:spcAft>
                <a:spcPts val="0"/>
              </a:spcAft>
              <a:buClr>
                <a:schemeClr val="dk1"/>
              </a:buClr>
              <a:buSzPts val="2400"/>
              <a:buChar char="•"/>
            </a:pPr>
            <a:r>
              <a:rPr lang="en" dirty="0"/>
              <a:t>Power differentials between parties to employment relationship and shifts in the power balances underscored through distributive bargaining</a:t>
            </a:r>
            <a:endParaRPr dirty="0"/>
          </a:p>
          <a:p>
            <a:pPr marL="342900" lvl="0" indent="-342900" algn="l" rtl="0">
              <a:spcBef>
                <a:spcPts val="480"/>
              </a:spcBef>
              <a:spcAft>
                <a:spcPts val="0"/>
              </a:spcAft>
              <a:buClr>
                <a:schemeClr val="dk1"/>
              </a:buClr>
              <a:buSzPts val="2400"/>
              <a:buChar char="•"/>
            </a:pPr>
            <a:r>
              <a:rPr lang="en" dirty="0"/>
              <a:t>Distributive bargaining characterised by issues  such as terms and conditions of employment, wages, overtime etc</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83"/>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Bargaining styles</a:t>
            </a:r>
            <a:endParaRPr dirty="0"/>
          </a:p>
        </p:txBody>
      </p:sp>
      <p:sp>
        <p:nvSpPr>
          <p:cNvPr id="502" name="Google Shape;502;p83"/>
          <p:cNvSpPr txBox="1">
            <a:spLocks noGrp="1"/>
          </p:cNvSpPr>
          <p:nvPr>
            <p:ph type="body" idx="1"/>
          </p:nvPr>
        </p:nvSpPr>
        <p:spPr>
          <a:xfrm>
            <a:off x="457200" y="932521"/>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spcBef>
                <a:spcPts val="0"/>
              </a:spcBef>
              <a:spcAft>
                <a:spcPts val="0"/>
              </a:spcAft>
              <a:buClr>
                <a:schemeClr val="dk1"/>
              </a:buClr>
              <a:buSzPct val="100000"/>
              <a:buNone/>
            </a:pPr>
            <a:r>
              <a:rPr lang="en" b="1" dirty="0"/>
              <a:t>Integrative bargaining </a:t>
            </a:r>
            <a:r>
              <a:rPr lang="en" dirty="0"/>
              <a:t>– opposite of distributive bargaining stresses  a win-win outcome / produces joint gains</a:t>
            </a:r>
            <a:endParaRPr dirty="0"/>
          </a:p>
          <a:p>
            <a:pPr marL="342900" lvl="0" indent="-342900" algn="l" rtl="0">
              <a:spcBef>
                <a:spcPts val="444"/>
              </a:spcBef>
              <a:spcAft>
                <a:spcPts val="0"/>
              </a:spcAft>
              <a:buClr>
                <a:schemeClr val="dk1"/>
              </a:buClr>
              <a:buSzPct val="100000"/>
              <a:buChar char="•"/>
            </a:pPr>
            <a:r>
              <a:rPr lang="en" dirty="0"/>
              <a:t>Relies more on principles of resolution, compromise, and consensus seeking</a:t>
            </a:r>
            <a:endParaRPr dirty="0"/>
          </a:p>
          <a:p>
            <a:pPr marL="0" lvl="0" indent="0" algn="l" rtl="0">
              <a:spcBef>
                <a:spcPts val="444"/>
              </a:spcBef>
              <a:spcAft>
                <a:spcPts val="0"/>
              </a:spcAft>
              <a:buClr>
                <a:schemeClr val="dk1"/>
              </a:buClr>
              <a:buSzPct val="100000"/>
              <a:buNone/>
            </a:pPr>
            <a:endParaRPr lang="en" dirty="0"/>
          </a:p>
          <a:p>
            <a:pPr marL="0" lvl="0" indent="0" algn="l" rtl="0">
              <a:spcBef>
                <a:spcPts val="444"/>
              </a:spcBef>
              <a:spcAft>
                <a:spcPts val="0"/>
              </a:spcAft>
              <a:buClr>
                <a:schemeClr val="dk1"/>
              </a:buClr>
              <a:buSzPct val="100000"/>
              <a:buNone/>
            </a:pPr>
            <a:r>
              <a:rPr lang="en" dirty="0"/>
              <a:t>(Bendix, 1996:264) suggestions for effective integrative bargaining:</a:t>
            </a:r>
            <a:endParaRPr dirty="0"/>
          </a:p>
          <a:p>
            <a:pPr marL="342900" lvl="0" indent="-342900" algn="l" rtl="0">
              <a:spcBef>
                <a:spcPts val="444"/>
              </a:spcBef>
              <a:spcAft>
                <a:spcPts val="0"/>
              </a:spcAft>
              <a:buClr>
                <a:schemeClr val="dk1"/>
              </a:buClr>
              <a:buSzPct val="100000"/>
              <a:buChar char="•"/>
            </a:pPr>
            <a:r>
              <a:rPr lang="en" dirty="0"/>
              <a:t>Mutual identification and recognition of problems</a:t>
            </a:r>
            <a:endParaRPr dirty="0"/>
          </a:p>
          <a:p>
            <a:pPr marL="342900" lvl="0" indent="-342900" algn="l" rtl="0">
              <a:spcBef>
                <a:spcPts val="444"/>
              </a:spcBef>
              <a:spcAft>
                <a:spcPts val="0"/>
              </a:spcAft>
              <a:buClr>
                <a:schemeClr val="dk1"/>
              </a:buClr>
              <a:buSzPct val="100000"/>
              <a:buChar char="•"/>
            </a:pPr>
            <a:r>
              <a:rPr lang="en" dirty="0"/>
              <a:t>Exchange of and access to all information required to facilitate effective bargaining</a:t>
            </a:r>
            <a:endParaRPr dirty="0"/>
          </a:p>
          <a:p>
            <a:pPr marL="342900" lvl="0" indent="-342900" algn="l" rtl="0">
              <a:spcBef>
                <a:spcPts val="444"/>
              </a:spcBef>
              <a:spcAft>
                <a:spcPts val="0"/>
              </a:spcAft>
              <a:buClr>
                <a:schemeClr val="dk1"/>
              </a:buClr>
              <a:buSzPct val="100000"/>
              <a:buChar char="•"/>
            </a:pPr>
            <a:r>
              <a:rPr lang="en" dirty="0"/>
              <a:t>Commitment to identification and evaluation of alternative outcomes</a:t>
            </a:r>
            <a:endParaRPr dirty="0"/>
          </a:p>
          <a:p>
            <a:pPr marL="342900" lvl="0" indent="-342900" algn="l" rtl="0">
              <a:spcBef>
                <a:spcPts val="444"/>
              </a:spcBef>
              <a:spcAft>
                <a:spcPts val="0"/>
              </a:spcAft>
              <a:buClr>
                <a:schemeClr val="dk1"/>
              </a:buClr>
              <a:buSzPct val="100000"/>
              <a:buChar char="•"/>
            </a:pPr>
            <a:r>
              <a:rPr lang="en" dirty="0"/>
              <a:t>Climate built  on values of trust and support  encouraging sharing of ideas, minimal confrontation</a:t>
            </a:r>
            <a:endParaRPr dirty="0"/>
          </a:p>
          <a:p>
            <a:pPr marL="342900" lvl="0" indent="-201930" algn="l" rtl="0">
              <a:spcBef>
                <a:spcPts val="444"/>
              </a:spcBef>
              <a:spcAft>
                <a:spcPts val="0"/>
              </a:spcAft>
              <a:buClr>
                <a:schemeClr val="dk1"/>
              </a:buClr>
              <a:buSzPct val="100000"/>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0"/>
          <p:cNvSpPr txBox="1">
            <a:spLocks noGrp="1"/>
          </p:cNvSpPr>
          <p:nvPr>
            <p:ph type="title"/>
          </p:nvPr>
        </p:nvSpPr>
        <p:spPr>
          <a:xfrm>
            <a:off x="323528" y="0"/>
            <a:ext cx="8363272" cy="1167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Times New Roman"/>
              <a:buNone/>
            </a:pPr>
            <a:r>
              <a:rPr lang="en" b="1"/>
              <a:t>Why this course</a:t>
            </a:r>
            <a:r>
              <a:rPr lang="en" sz="3600" b="1"/>
              <a:t>? </a:t>
            </a:r>
            <a:endParaRPr sz="3600" b="1"/>
          </a:p>
        </p:txBody>
      </p:sp>
      <p:sp>
        <p:nvSpPr>
          <p:cNvPr id="162" name="Google Shape;162;p30"/>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fontScale="62500" lnSpcReduction="20000"/>
          </a:bodyPr>
          <a:lstStyle/>
          <a:p>
            <a:pPr marL="342900" lvl="0" indent="-247650" algn="l" rtl="0">
              <a:spcBef>
                <a:spcPts val="0"/>
              </a:spcBef>
              <a:spcAft>
                <a:spcPts val="0"/>
              </a:spcAft>
              <a:buClr>
                <a:schemeClr val="dk1"/>
              </a:buClr>
              <a:buSzPct val="100000"/>
              <a:buNone/>
            </a:pPr>
            <a:endParaRPr/>
          </a:p>
          <a:p>
            <a:pPr marL="342900" lvl="0" indent="-342900" algn="l" rtl="0">
              <a:spcBef>
                <a:spcPts val="500"/>
              </a:spcBef>
              <a:spcAft>
                <a:spcPts val="0"/>
              </a:spcAft>
              <a:buClr>
                <a:schemeClr val="dk1"/>
              </a:buClr>
              <a:buSzPct val="100000"/>
              <a:buChar char="•"/>
            </a:pPr>
            <a:r>
              <a:rPr lang="en" sz="4000"/>
              <a:t>Employee-employer  relationship  is  vital  to  the success of any company or business (Kar, Sharma, &amp; Borah, 2011). </a:t>
            </a:r>
            <a:endParaRPr sz="4000"/>
          </a:p>
          <a:p>
            <a:pPr marL="342900" lvl="0" indent="-184150" algn="l" rtl="0">
              <a:spcBef>
                <a:spcPts val="500"/>
              </a:spcBef>
              <a:spcAft>
                <a:spcPts val="0"/>
              </a:spcAft>
              <a:buClr>
                <a:schemeClr val="dk1"/>
              </a:buClr>
              <a:buSzPct val="100000"/>
              <a:buNone/>
            </a:pPr>
            <a:endParaRPr sz="4000"/>
          </a:p>
          <a:p>
            <a:pPr marL="342900" lvl="0" indent="-342900" algn="l" rtl="0">
              <a:spcBef>
                <a:spcPts val="500"/>
              </a:spcBef>
              <a:spcAft>
                <a:spcPts val="0"/>
              </a:spcAft>
              <a:buClr>
                <a:schemeClr val="dk1"/>
              </a:buClr>
              <a:buSzPct val="100000"/>
              <a:buChar char="•"/>
            </a:pPr>
            <a:r>
              <a:rPr lang="en" sz="4000"/>
              <a:t>Provide greater perspectives and insight into  employment relations practices </a:t>
            </a:r>
            <a:endParaRPr/>
          </a:p>
          <a:p>
            <a:pPr marL="342900" lvl="0" indent="-184150" algn="l" rtl="0">
              <a:spcBef>
                <a:spcPts val="500"/>
              </a:spcBef>
              <a:spcAft>
                <a:spcPts val="0"/>
              </a:spcAft>
              <a:buClr>
                <a:schemeClr val="dk1"/>
              </a:buClr>
              <a:buSzPct val="100000"/>
              <a:buNone/>
            </a:pPr>
            <a:endParaRPr sz="4000"/>
          </a:p>
          <a:p>
            <a:pPr marL="342900" lvl="0" indent="-342900" algn="l" rtl="0">
              <a:spcBef>
                <a:spcPts val="500"/>
              </a:spcBef>
              <a:spcAft>
                <a:spcPts val="0"/>
              </a:spcAft>
              <a:buClr>
                <a:schemeClr val="dk1"/>
              </a:buClr>
              <a:buSzPct val="100000"/>
              <a:buChar char="•"/>
            </a:pPr>
            <a:r>
              <a:rPr lang="en" sz="4000"/>
              <a:t>Contributes to knowledge about ER  </a:t>
            </a:r>
            <a:endParaRPr/>
          </a:p>
          <a:p>
            <a:pPr marL="342900" lvl="0" indent="-247650" algn="l" rtl="0">
              <a:spcBef>
                <a:spcPts val="300"/>
              </a:spcBef>
              <a:spcAft>
                <a:spcPts val="0"/>
              </a:spcAft>
              <a:buClr>
                <a:schemeClr val="dk1"/>
              </a:buClr>
              <a:buSzPct val="100000"/>
              <a:buNone/>
            </a:pPr>
            <a:endParaRPr/>
          </a:p>
          <a:p>
            <a:pPr marL="342900" lvl="0" indent="-247650" algn="l" rtl="0">
              <a:spcBef>
                <a:spcPts val="300"/>
              </a:spcBef>
              <a:spcAft>
                <a:spcPts val="0"/>
              </a:spcAft>
              <a:buClr>
                <a:schemeClr val="dk1"/>
              </a:buClr>
              <a:buSzPct val="100000"/>
              <a:buNone/>
            </a:pPr>
            <a:endParaRPr/>
          </a:p>
          <a:p>
            <a:pPr marL="342900" lvl="0" indent="-247650" algn="l" rtl="0">
              <a:spcBef>
                <a:spcPts val="300"/>
              </a:spcBef>
              <a:spcAft>
                <a:spcPts val="0"/>
              </a:spcAft>
              <a:buClr>
                <a:schemeClr val="dk1"/>
              </a:buClr>
              <a:buSzPct val="100000"/>
              <a:buNone/>
            </a:pPr>
            <a:endParaRPr/>
          </a:p>
          <a:p>
            <a:pPr marL="342900" lvl="0" indent="-247650" algn="l" rtl="0">
              <a:spcBef>
                <a:spcPts val="300"/>
              </a:spcBef>
              <a:spcAft>
                <a:spcPts val="0"/>
              </a:spcAft>
              <a:buClr>
                <a:schemeClr val="dk1"/>
              </a:buClr>
              <a:buSzPct val="100000"/>
              <a:buNone/>
            </a:pPr>
            <a:endParaRPr/>
          </a:p>
          <a:p>
            <a:pPr marL="0" lvl="0" indent="0" algn="l" rtl="0">
              <a:spcBef>
                <a:spcPts val="300"/>
              </a:spcBef>
              <a:spcAft>
                <a:spcPts val="0"/>
              </a:spcAft>
              <a:buClr>
                <a:schemeClr val="dk1"/>
              </a:buClr>
              <a:buSzPct val="100000"/>
              <a:buNone/>
            </a:pPr>
            <a:r>
              <a:rPr lang="en"/>
              <a:t>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8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Joint consultation </a:t>
            </a:r>
            <a:endParaRPr/>
          </a:p>
        </p:txBody>
      </p:sp>
      <p:sp>
        <p:nvSpPr>
          <p:cNvPr id="508" name="Google Shape;508;p8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2400"/>
              <a:buChar char="•"/>
            </a:pPr>
            <a:r>
              <a:rPr lang="en" dirty="0">
                <a:solidFill>
                  <a:srgbClr val="000000"/>
                </a:solidFill>
                <a:latin typeface="Times New Roman"/>
                <a:ea typeface="Times New Roman"/>
                <a:cs typeface="Times New Roman"/>
                <a:sym typeface="Times New Roman"/>
              </a:rPr>
              <a:t>Joint consultation is a formal system of communication between the organization's leadership and worker’s representatives prior to making decisions affecting the workforce. </a:t>
            </a:r>
            <a:endParaRPr dirty="0">
              <a:solidFill>
                <a:srgbClr val="000000"/>
              </a:solidFill>
              <a:latin typeface="Times New Roman"/>
              <a:ea typeface="Times New Roman"/>
              <a:cs typeface="Times New Roman"/>
              <a:sym typeface="Times New Roman"/>
            </a:endParaRPr>
          </a:p>
          <a:p>
            <a:pPr marL="342900" lvl="0" indent="-342900" algn="l" rtl="0">
              <a:spcBef>
                <a:spcPts val="480"/>
              </a:spcBef>
              <a:spcAft>
                <a:spcPts val="0"/>
              </a:spcAft>
              <a:buClr>
                <a:srgbClr val="000000"/>
              </a:buClr>
              <a:buSzPts val="2400"/>
              <a:buChar char="•"/>
            </a:pPr>
            <a:r>
              <a:rPr lang="en" dirty="0">
                <a:solidFill>
                  <a:srgbClr val="000000"/>
                </a:solidFill>
                <a:latin typeface="Times New Roman"/>
                <a:ea typeface="Times New Roman"/>
                <a:cs typeface="Times New Roman"/>
                <a:sym typeface="Times New Roman"/>
              </a:rPr>
              <a:t>Joint Consultation embraces the rights of workers and aims to enhance decision-making processes by drawing upon employees’ expertise and considering their interests. </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85"/>
          <p:cNvSpPr txBox="1">
            <a:spLocks noGrp="1"/>
          </p:cNvSpPr>
          <p:nvPr>
            <p:ph type="title"/>
          </p:nvPr>
        </p:nvSpPr>
        <p:spPr>
          <a:xfrm>
            <a:off x="263912" y="-11369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Dispute</a:t>
            </a:r>
            <a:endParaRPr b="1" dirty="0"/>
          </a:p>
        </p:txBody>
      </p:sp>
      <p:sp>
        <p:nvSpPr>
          <p:cNvPr id="514" name="Google Shape;514;p85"/>
          <p:cNvSpPr txBox="1">
            <a:spLocks noGrp="1"/>
          </p:cNvSpPr>
          <p:nvPr>
            <p:ph type="body" idx="1"/>
          </p:nvPr>
        </p:nvSpPr>
        <p:spPr>
          <a:xfrm>
            <a:off x="382859" y="1011190"/>
            <a:ext cx="8229600" cy="339447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Clr>
                <a:schemeClr val="dk1"/>
              </a:buClr>
              <a:buSzPts val="2400"/>
              <a:buNone/>
            </a:pPr>
            <a:r>
              <a:rPr lang="en" dirty="0"/>
              <a:t>According to  Stoner disputes in the workplace could be defined as “</a:t>
            </a:r>
            <a:r>
              <a:rPr lang="en" b="1" dirty="0"/>
              <a:t>disagreement</a:t>
            </a:r>
            <a:r>
              <a:rPr lang="en" dirty="0"/>
              <a:t> between two or more organisational members or groups arising from the fact that they must  </a:t>
            </a:r>
            <a:r>
              <a:rPr lang="en" dirty="0">
                <a:solidFill>
                  <a:srgbClr val="FF0000"/>
                </a:solidFill>
              </a:rPr>
              <a:t>share  scarce  resources</a:t>
            </a:r>
            <a:r>
              <a:rPr lang="en" dirty="0"/>
              <a:t>  or  </a:t>
            </a:r>
            <a:r>
              <a:rPr lang="en" dirty="0">
                <a:solidFill>
                  <a:srgbClr val="FF0000"/>
                </a:solidFill>
              </a:rPr>
              <a:t>work  activities  </a:t>
            </a:r>
            <a:r>
              <a:rPr lang="en" dirty="0"/>
              <a:t>and/or  from  the  fact  that  they  have different status, goals, values or perceptions” (1986: p385).</a:t>
            </a:r>
          </a:p>
          <a:p>
            <a:pPr marL="0" lvl="0" indent="0" algn="l" rtl="0">
              <a:spcBef>
                <a:spcPts val="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Disputes at work can be a simple </a:t>
            </a:r>
            <a:r>
              <a:rPr lang="en" b="1" dirty="0"/>
              <a:t>interpersonal process </a:t>
            </a:r>
            <a:r>
              <a:rPr lang="en" dirty="0"/>
              <a:t>involving only two people or they may occur between groups at a workplace, such as between management and a group of employees (Robinson, 1995). </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Dispute may be defined as </a:t>
            </a:r>
            <a:r>
              <a:rPr lang="en" b="1" dirty="0"/>
              <a:t>a specific disagreement </a:t>
            </a:r>
            <a:r>
              <a:rPr lang="en" dirty="0"/>
              <a:t>concerning a matter of fact, </a:t>
            </a:r>
            <a:r>
              <a:rPr lang="en" b="1" dirty="0">
                <a:solidFill>
                  <a:srgbClr val="FF0000"/>
                </a:solidFill>
              </a:rPr>
              <a:t>law or policy </a:t>
            </a:r>
            <a:r>
              <a:rPr lang="en" dirty="0"/>
              <a:t>in which a claim or counter-claim or assertion of one party is met with refusal, counter claim or denial by another (Merrils, 1996).</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86"/>
          <p:cNvSpPr txBox="1">
            <a:spLocks noGrp="1"/>
          </p:cNvSpPr>
          <p:nvPr>
            <p:ph type="title"/>
          </p:nvPr>
        </p:nvSpPr>
        <p:spPr>
          <a:xfrm>
            <a:off x="457200" y="-9882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Employment conflict</a:t>
            </a:r>
            <a:endParaRPr b="1" dirty="0"/>
          </a:p>
        </p:txBody>
      </p:sp>
      <p:sp>
        <p:nvSpPr>
          <p:cNvPr id="520" name="Google Shape;520;p86"/>
          <p:cNvSpPr txBox="1">
            <a:spLocks noGrp="1"/>
          </p:cNvSpPr>
          <p:nvPr>
            <p:ph type="body" idx="1"/>
          </p:nvPr>
        </p:nvSpPr>
        <p:spPr>
          <a:xfrm>
            <a:off x="397727" y="680006"/>
            <a:ext cx="8229600" cy="494020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sz="2100" dirty="0"/>
              <a:t>Thomas (1976: 891)  “conflict is the process which begins when one party perceives that the other has frustrated, or is about to frustrate, some concern of his”.</a:t>
            </a:r>
            <a:endParaRPr sz="2100" dirty="0"/>
          </a:p>
          <a:p>
            <a:pPr marL="0" lvl="0" indent="0" algn="l" rtl="0">
              <a:spcBef>
                <a:spcPts val="480"/>
              </a:spcBef>
              <a:spcAft>
                <a:spcPts val="0"/>
              </a:spcAft>
              <a:buClr>
                <a:schemeClr val="dk1"/>
              </a:buClr>
              <a:buSzPts val="2400"/>
              <a:buNone/>
            </a:pPr>
            <a:r>
              <a:rPr lang="en" sz="2100" dirty="0"/>
              <a:t>They define conflict as an action on issues that are non-negotiable whereas dispute was over negotiable issues (Burton,1990).</a:t>
            </a:r>
          </a:p>
          <a:p>
            <a:pPr marL="0" lvl="0" indent="0" algn="l" rtl="0">
              <a:spcBef>
                <a:spcPts val="480"/>
              </a:spcBef>
              <a:spcAft>
                <a:spcPts val="0"/>
              </a:spcAft>
              <a:buClr>
                <a:schemeClr val="dk1"/>
              </a:buClr>
              <a:buSzPts val="2400"/>
              <a:buNone/>
            </a:pPr>
            <a:endParaRPr sz="2100" dirty="0"/>
          </a:p>
          <a:p>
            <a:pPr marL="0" lvl="0" indent="0" algn="l" rtl="0">
              <a:spcBef>
                <a:spcPts val="480"/>
              </a:spcBef>
              <a:spcAft>
                <a:spcPts val="0"/>
              </a:spcAft>
              <a:buClr>
                <a:schemeClr val="dk1"/>
              </a:buClr>
              <a:buSzPts val="2400"/>
              <a:buNone/>
            </a:pPr>
            <a:r>
              <a:rPr lang="en" sz="2100" dirty="0"/>
              <a:t>Factors causing organisational conflict are as follows: </a:t>
            </a:r>
            <a:endParaRPr sz="2100" dirty="0"/>
          </a:p>
          <a:p>
            <a:pPr marL="342900" lvl="0" indent="-342900" algn="l" rtl="0">
              <a:spcBef>
                <a:spcPts val="480"/>
              </a:spcBef>
              <a:spcAft>
                <a:spcPts val="0"/>
              </a:spcAft>
              <a:buClr>
                <a:schemeClr val="dk1"/>
              </a:buClr>
              <a:buSzPts val="2400"/>
              <a:buChar char="•"/>
            </a:pPr>
            <a:r>
              <a:rPr lang="en" sz="2100" dirty="0"/>
              <a:t>Remuneration matters (salary, administration, promotion opportunities, overtime pay and consistency of management actions);</a:t>
            </a:r>
            <a:endParaRPr sz="2100" dirty="0"/>
          </a:p>
          <a:p>
            <a:pPr marL="342900" lvl="0" indent="-342900" algn="l" rtl="0">
              <a:spcBef>
                <a:spcPts val="480"/>
              </a:spcBef>
              <a:spcAft>
                <a:spcPts val="0"/>
              </a:spcAft>
              <a:buClr>
                <a:schemeClr val="dk1"/>
              </a:buClr>
              <a:buSzPts val="2400"/>
              <a:buChar char="•"/>
            </a:pPr>
            <a:r>
              <a:rPr lang="en" sz="2100" dirty="0"/>
              <a:t>Management affairs (procedures, cohesion, identity and human relations); </a:t>
            </a:r>
            <a:endParaRPr sz="2100" dirty="0"/>
          </a:p>
          <a:p>
            <a:pPr marL="342900" lvl="0" indent="-342900" algn="l" rtl="0">
              <a:spcBef>
                <a:spcPts val="480"/>
              </a:spcBef>
              <a:spcAft>
                <a:spcPts val="0"/>
              </a:spcAft>
              <a:buClr>
                <a:schemeClr val="dk1"/>
              </a:buClr>
              <a:buSzPts val="2400"/>
              <a:buChar char="•"/>
            </a:pPr>
            <a:r>
              <a:rPr lang="en" sz="2100" dirty="0"/>
              <a:t>Communication </a:t>
            </a:r>
            <a:endParaRPr sz="2100" dirty="0"/>
          </a:p>
          <a:p>
            <a:pPr marL="342900" lvl="0" indent="-190500" algn="l" rtl="0">
              <a:spcBef>
                <a:spcPts val="480"/>
              </a:spcBef>
              <a:spcAft>
                <a:spcPts val="0"/>
              </a:spcAft>
              <a:buClr>
                <a:schemeClr val="dk1"/>
              </a:buClr>
              <a:buSzPts val="2400"/>
              <a:buNone/>
            </a:pPr>
            <a:endParaRPr sz="21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87"/>
          <p:cNvSpPr txBox="1">
            <a:spLocks noGrp="1"/>
          </p:cNvSpPr>
          <p:nvPr>
            <p:ph type="title"/>
          </p:nvPr>
        </p:nvSpPr>
        <p:spPr>
          <a:xfrm>
            <a:off x="675061" y="0"/>
            <a:ext cx="8003232" cy="529567"/>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4000"/>
              <a:buFont typeface="Times New Roman"/>
              <a:buNone/>
            </a:pPr>
            <a:r>
              <a:rPr lang="en" b="1" dirty="0"/>
              <a:t>Forms of conflict</a:t>
            </a:r>
            <a:endParaRPr b="1" dirty="0"/>
          </a:p>
        </p:txBody>
      </p:sp>
      <p:sp>
        <p:nvSpPr>
          <p:cNvPr id="526" name="Google Shape;526;p87"/>
          <p:cNvSpPr txBox="1">
            <a:spLocks noGrp="1"/>
          </p:cNvSpPr>
          <p:nvPr>
            <p:ph type="body" idx="1"/>
          </p:nvPr>
        </p:nvSpPr>
        <p:spPr>
          <a:xfrm>
            <a:off x="382859" y="718395"/>
            <a:ext cx="8229600" cy="5124844"/>
          </a:xfrm>
          <a:prstGeom prst="rect">
            <a:avLst/>
          </a:prstGeom>
          <a:noFill/>
          <a:ln>
            <a:noFill/>
          </a:ln>
        </p:spPr>
        <p:txBody>
          <a:bodyPr spcFirstLastPara="1" wrap="square" lIns="91425" tIns="45700" rIns="91425" bIns="45700" anchor="t" anchorCtr="0">
            <a:noAutofit/>
          </a:bodyPr>
          <a:lstStyle/>
          <a:p>
            <a:pPr marL="0" lvl="0" indent="0" algn="l" rtl="0">
              <a:spcBef>
                <a:spcPts val="480"/>
              </a:spcBef>
              <a:spcAft>
                <a:spcPts val="0"/>
              </a:spcAft>
              <a:buClr>
                <a:schemeClr val="dk1"/>
              </a:buClr>
              <a:buSzPts val="1800"/>
              <a:buNone/>
            </a:pPr>
            <a:r>
              <a:rPr lang="en-US" sz="1800" b="1" dirty="0"/>
              <a:t>Internal </a:t>
            </a:r>
          </a:p>
          <a:p>
            <a:pPr marL="342900" lvl="0" indent="-342900" algn="l" rtl="0">
              <a:spcBef>
                <a:spcPts val="480"/>
              </a:spcBef>
              <a:spcAft>
                <a:spcPts val="0"/>
              </a:spcAft>
              <a:buClr>
                <a:schemeClr val="dk1"/>
              </a:buClr>
              <a:buSzPts val="1800"/>
              <a:buChar char="•"/>
            </a:pPr>
            <a:r>
              <a:rPr lang="en-US" sz="1800" dirty="0"/>
              <a:t>Strikes</a:t>
            </a:r>
          </a:p>
          <a:p>
            <a:pPr marL="342900" lvl="0" indent="-342900" algn="l" rtl="0">
              <a:spcBef>
                <a:spcPts val="480"/>
              </a:spcBef>
              <a:spcAft>
                <a:spcPts val="0"/>
              </a:spcAft>
              <a:buClr>
                <a:schemeClr val="dk1"/>
              </a:buClr>
              <a:buSzPts val="2400"/>
              <a:buChar char="•"/>
            </a:pPr>
            <a:r>
              <a:rPr lang="en" sz="1800" dirty="0"/>
              <a:t>Lockouts</a:t>
            </a:r>
            <a:endParaRPr sz="1800" dirty="0"/>
          </a:p>
          <a:p>
            <a:pPr marL="342900" lvl="0" indent="-342900" algn="l" rtl="0">
              <a:spcBef>
                <a:spcPts val="480"/>
              </a:spcBef>
              <a:spcAft>
                <a:spcPts val="0"/>
              </a:spcAft>
              <a:buClr>
                <a:schemeClr val="dk1"/>
              </a:buClr>
              <a:buSzPts val="2400"/>
              <a:buChar char="•"/>
            </a:pPr>
            <a:r>
              <a:rPr lang="en" sz="1800" dirty="0"/>
              <a:t>Non-strike action (go-slows, work torate, overtime bans, etc.)</a:t>
            </a:r>
            <a:endParaRPr sz="1800" dirty="0"/>
          </a:p>
          <a:p>
            <a:pPr marL="342900" lvl="0" indent="-342900" algn="l" rtl="0">
              <a:spcBef>
                <a:spcPts val="480"/>
              </a:spcBef>
              <a:spcAft>
                <a:spcPts val="0"/>
              </a:spcAft>
              <a:buClr>
                <a:schemeClr val="dk1"/>
              </a:buClr>
              <a:buSzPts val="2400"/>
              <a:buChar char="•"/>
            </a:pPr>
            <a:r>
              <a:rPr lang="en" sz="1800" dirty="0"/>
              <a:t>Exit</a:t>
            </a:r>
          </a:p>
          <a:p>
            <a:pPr marL="342900" lvl="0" indent="-342900" algn="l" rtl="0">
              <a:spcBef>
                <a:spcPts val="480"/>
              </a:spcBef>
              <a:spcAft>
                <a:spcPts val="0"/>
              </a:spcAft>
              <a:buClr>
                <a:schemeClr val="dk1"/>
              </a:buClr>
              <a:buSzPts val="2400"/>
              <a:buChar char="•"/>
            </a:pPr>
            <a:endParaRPr lang="en" sz="1800" dirty="0"/>
          </a:p>
          <a:p>
            <a:pPr marL="0" lvl="0" indent="0" algn="l" rtl="0">
              <a:spcBef>
                <a:spcPts val="480"/>
              </a:spcBef>
              <a:spcAft>
                <a:spcPts val="0"/>
              </a:spcAft>
              <a:buClr>
                <a:schemeClr val="dk1"/>
              </a:buClr>
              <a:buSzPts val="2400"/>
              <a:buNone/>
            </a:pPr>
            <a:r>
              <a:rPr lang="en-US" sz="1800" b="1" dirty="0"/>
              <a:t>External</a:t>
            </a:r>
          </a:p>
          <a:p>
            <a:pPr marL="342900" lvl="0" indent="-342900" algn="l" rtl="0">
              <a:spcBef>
                <a:spcPts val="480"/>
              </a:spcBef>
              <a:spcAft>
                <a:spcPts val="0"/>
              </a:spcAft>
              <a:buClr>
                <a:schemeClr val="dk1"/>
              </a:buClr>
              <a:buSzPts val="2400"/>
              <a:buChar char="•"/>
            </a:pPr>
            <a:r>
              <a:rPr lang="en" sz="1800" dirty="0"/>
              <a:t>Legal action</a:t>
            </a:r>
            <a:endParaRPr sz="1800" dirty="0"/>
          </a:p>
          <a:p>
            <a:pPr marL="342900" lvl="0" indent="-342900" algn="l" rtl="0">
              <a:spcBef>
                <a:spcPts val="480"/>
              </a:spcBef>
              <a:spcAft>
                <a:spcPts val="0"/>
              </a:spcAft>
              <a:buClr>
                <a:schemeClr val="dk1"/>
              </a:buClr>
              <a:buSzPts val="2400"/>
              <a:buChar char="•"/>
            </a:pPr>
            <a:r>
              <a:rPr lang="en" sz="1800" dirty="0"/>
              <a:t>Media campaigns</a:t>
            </a:r>
            <a:endParaRPr sz="1800" dirty="0"/>
          </a:p>
          <a:p>
            <a:pPr marL="342900" lvl="0" indent="-342900" algn="l" rtl="0">
              <a:spcBef>
                <a:spcPts val="480"/>
              </a:spcBef>
              <a:spcAft>
                <a:spcPts val="0"/>
              </a:spcAft>
              <a:buClr>
                <a:schemeClr val="dk1"/>
              </a:buClr>
              <a:buSzPts val="2400"/>
              <a:buChar char="•"/>
            </a:pPr>
            <a:r>
              <a:rPr lang="en" sz="1800" dirty="0"/>
              <a:t>Political lobbying</a:t>
            </a:r>
            <a:endParaRPr sz="1800" dirty="0"/>
          </a:p>
          <a:p>
            <a:pPr marL="342900" lvl="0" indent="-342900" algn="l" rtl="0">
              <a:spcBef>
                <a:spcPts val="480"/>
              </a:spcBef>
              <a:spcAft>
                <a:spcPts val="0"/>
              </a:spcAft>
              <a:buClr>
                <a:schemeClr val="dk1"/>
              </a:buClr>
              <a:buSzPts val="2400"/>
              <a:buChar char="•"/>
            </a:pPr>
            <a:r>
              <a:rPr lang="en" sz="1800" dirty="0"/>
              <a:t>Mediation and conciliation</a:t>
            </a:r>
            <a:endParaRPr sz="1800" dirty="0"/>
          </a:p>
          <a:p>
            <a:pPr marL="342900" lvl="0" indent="-342900" algn="l" rtl="0">
              <a:spcBef>
                <a:spcPts val="480"/>
              </a:spcBef>
              <a:spcAft>
                <a:spcPts val="0"/>
              </a:spcAft>
              <a:buClr>
                <a:schemeClr val="dk1"/>
              </a:buClr>
              <a:buSzPts val="2400"/>
              <a:buChar char="•"/>
            </a:pPr>
            <a:r>
              <a:rPr lang="en" sz="1800" dirty="0"/>
              <a:t>Application to juridical bodies </a:t>
            </a:r>
            <a:endParaRPr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8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a:t>Stephen Robbin’s Philosophical Approach to Conflict</a:t>
            </a:r>
            <a:endParaRPr/>
          </a:p>
        </p:txBody>
      </p:sp>
      <p:graphicFrame>
        <p:nvGraphicFramePr>
          <p:cNvPr id="532" name="Google Shape;532;p88"/>
          <p:cNvGraphicFramePr/>
          <p:nvPr/>
        </p:nvGraphicFramePr>
        <p:xfrm>
          <a:off x="457200" y="1149394"/>
          <a:ext cx="8435275" cy="3858950"/>
        </p:xfrm>
        <a:graphic>
          <a:graphicData uri="http://schemas.openxmlformats.org/drawingml/2006/table">
            <a:tbl>
              <a:tblPr firstRow="1" firstCol="1" lastRow="1" lastCol="1" bandRow="1" bandCol="1">
                <a:noFill/>
                <a:tableStyleId>{12D04C30-F737-44F2-AD21-74C41804350F}</a:tableStyleId>
              </a:tblPr>
              <a:tblGrid>
                <a:gridCol w="1154400">
                  <a:extLst>
                    <a:ext uri="{9D8B030D-6E8A-4147-A177-3AD203B41FA5}">
                      <a16:colId xmlns:a16="http://schemas.microsoft.com/office/drawing/2014/main" val="20000"/>
                    </a:ext>
                  </a:extLst>
                </a:gridCol>
                <a:gridCol w="3531000">
                  <a:extLst>
                    <a:ext uri="{9D8B030D-6E8A-4147-A177-3AD203B41FA5}">
                      <a16:colId xmlns:a16="http://schemas.microsoft.com/office/drawing/2014/main" val="20001"/>
                    </a:ext>
                  </a:extLst>
                </a:gridCol>
                <a:gridCol w="3749875">
                  <a:extLst>
                    <a:ext uri="{9D8B030D-6E8A-4147-A177-3AD203B41FA5}">
                      <a16:colId xmlns:a16="http://schemas.microsoft.com/office/drawing/2014/main" val="20002"/>
                    </a:ext>
                  </a:extLst>
                </a:gridCol>
              </a:tblGrid>
              <a:tr h="723275">
                <a:tc>
                  <a:txBody>
                    <a:bodyPr/>
                    <a:lstStyle/>
                    <a:p>
                      <a:pPr marL="25400" marR="0" lvl="0" indent="0" algn="l" rtl="0">
                        <a:spcBef>
                          <a:spcPts val="0"/>
                        </a:spcBef>
                        <a:spcAft>
                          <a:spcPts val="0"/>
                        </a:spcAft>
                        <a:buNone/>
                      </a:pPr>
                      <a:r>
                        <a:rPr lang="en" sz="1200" u="none" strike="noStrike" cap="none"/>
                        <a:t>Philosophy</a:t>
                      </a:r>
                      <a:endParaRPr sz="1100"/>
                    </a:p>
                    <a:p>
                      <a:pPr marL="25400" marR="0" lvl="0" indent="0" algn="l" rtl="0">
                        <a:spcBef>
                          <a:spcPts val="300"/>
                        </a:spcBef>
                        <a:spcAft>
                          <a:spcPts val="0"/>
                        </a:spcAft>
                        <a:buNone/>
                      </a:pPr>
                      <a:r>
                        <a:rPr lang="en" sz="1200" u="none" strike="noStrike" cap="none"/>
                        <a:t>Traditional</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u="none" strike="noStrike" cap="none"/>
                        <a:t>Belief</a:t>
                      </a:r>
                      <a:endParaRPr sz="1100"/>
                    </a:p>
                    <a:p>
                      <a:pPr marL="152400" marR="0" lvl="0" indent="0" algn="l" rtl="0">
                        <a:spcBef>
                          <a:spcPts val="300"/>
                        </a:spcBef>
                        <a:spcAft>
                          <a:spcPts val="0"/>
                        </a:spcAft>
                        <a:buNone/>
                      </a:pPr>
                      <a:r>
                        <a:rPr lang="en" sz="1200" u="none" strike="noStrike" cap="none"/>
                        <a:t>Conflict is unnecessary</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63500" marR="0" lvl="0" indent="0" algn="l" rtl="0">
                        <a:spcBef>
                          <a:spcPts val="0"/>
                        </a:spcBef>
                        <a:spcAft>
                          <a:spcPts val="0"/>
                        </a:spcAft>
                        <a:buNone/>
                      </a:pPr>
                      <a:r>
                        <a:rPr lang="en" sz="1200" u="none" strike="noStrike" cap="none"/>
                        <a:t>Action</a:t>
                      </a:r>
                      <a:endParaRPr sz="1100"/>
                    </a:p>
                    <a:p>
                      <a:pPr marL="76200" marR="0" lvl="0" indent="0" algn="l" rtl="0">
                        <a:spcBef>
                          <a:spcPts val="300"/>
                        </a:spcBef>
                        <a:spcAft>
                          <a:spcPts val="0"/>
                        </a:spcAft>
                        <a:buNone/>
                      </a:pPr>
                      <a:r>
                        <a:rPr lang="en" sz="1200" u="none" strike="noStrike" cap="none"/>
                        <a:t>Immediately stop conflict</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0"/>
                  </a:ext>
                </a:extLst>
              </a:tr>
              <a:tr h="3383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is to be feared</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88900" marR="0" lvl="0" indent="0" algn="l" rtl="0">
                        <a:spcBef>
                          <a:spcPts val="0"/>
                        </a:spcBef>
                        <a:spcAft>
                          <a:spcPts val="0"/>
                        </a:spcAft>
                        <a:buNone/>
                      </a:pPr>
                      <a:r>
                        <a:rPr lang="en" sz="1200" u="none" strike="noStrike" cap="none"/>
                        <a:t>Remove all evidence of conflict, including people</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1"/>
                  </a:ext>
                </a:extLst>
              </a:tr>
              <a:tr h="3383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is to be feared</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2"/>
                  </a:ext>
                </a:extLst>
              </a:tr>
              <a:tr h="3383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will turn out to be harmful</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3"/>
                  </a:ext>
                </a:extLst>
              </a:tr>
              <a:tr h="3383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is personal failure</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4"/>
                  </a:ext>
                </a:extLst>
              </a:tr>
              <a:tr h="338325">
                <a:tc>
                  <a:txBody>
                    <a:bodyPr/>
                    <a:lstStyle/>
                    <a:p>
                      <a:pPr marL="25400" marR="0" lvl="0" indent="0" algn="l" rtl="0">
                        <a:spcBef>
                          <a:spcPts val="0"/>
                        </a:spcBef>
                        <a:spcAft>
                          <a:spcPts val="0"/>
                        </a:spcAft>
                        <a:buNone/>
                      </a:pPr>
                      <a:r>
                        <a:rPr lang="en" sz="1200" u="none" strike="noStrike" cap="none"/>
                        <a:t>Behavourial</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does not occur frequently in organisation</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101600" marR="0" lvl="0" indent="0" algn="l" rtl="0">
                        <a:spcBef>
                          <a:spcPts val="0"/>
                        </a:spcBef>
                        <a:spcAft>
                          <a:spcPts val="0"/>
                        </a:spcAft>
                        <a:buNone/>
                      </a:pPr>
                      <a:r>
                        <a:rPr lang="en" sz="1200" u="none" strike="noStrike" cap="none"/>
                        <a:t>Immediately move to resolve or eliminate conflict</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5"/>
                  </a:ext>
                </a:extLst>
              </a:tr>
              <a:tr h="3383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is to be expected</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6"/>
                  </a:ext>
                </a:extLst>
              </a:tr>
              <a:tr h="3383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can be positive but more likely harmful</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7"/>
                  </a:ext>
                </a:extLst>
              </a:tr>
              <a:tr h="339575">
                <a:tc>
                  <a:txBody>
                    <a:bodyPr/>
                    <a:lstStyle/>
                    <a:p>
                      <a:pPr marL="25400" marR="0" lvl="0" indent="0" algn="l" rtl="0">
                        <a:spcBef>
                          <a:spcPts val="0"/>
                        </a:spcBef>
                        <a:spcAft>
                          <a:spcPts val="0"/>
                        </a:spcAft>
                        <a:buNone/>
                      </a:pPr>
                      <a:r>
                        <a:rPr lang="en" sz="1200" u="none" strike="noStrike" cap="none"/>
                        <a:t>Interactionist</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b="1" u="none" strike="noStrike" cap="none">
                          <a:solidFill>
                            <a:schemeClr val="lt1"/>
                          </a:solidFill>
                        </a:rPr>
                        <a:t>Conflict is inevitable in organisations</a:t>
                      </a:r>
                      <a:endParaRPr sz="1200" b="1" u="none" strike="noStrike" cap="none">
                        <a:solidFill>
                          <a:schemeClr val="lt1"/>
                        </a:solidFill>
                        <a:latin typeface="Times New Roman"/>
                        <a:ea typeface="Times New Roman"/>
                        <a:cs typeface="Times New Roman"/>
                        <a:sym typeface="Times New Roman"/>
                      </a:endParaRPr>
                    </a:p>
                  </a:txBody>
                  <a:tcPr marL="0" marR="0" marT="0" marB="0">
                    <a:solidFill>
                      <a:schemeClr val="accent1"/>
                    </a:solidFill>
                  </a:tcPr>
                </a:tc>
                <a:tc>
                  <a:txBody>
                    <a:bodyPr/>
                    <a:lstStyle/>
                    <a:p>
                      <a:pPr marL="114300" marR="0" lvl="0" indent="0" algn="l" rtl="0">
                        <a:spcBef>
                          <a:spcPts val="0"/>
                        </a:spcBef>
                        <a:spcAft>
                          <a:spcPts val="0"/>
                        </a:spcAft>
                        <a:buNone/>
                      </a:pPr>
                      <a:r>
                        <a:rPr lang="en" sz="1200" u="none" strike="noStrike" cap="none"/>
                        <a:t>Manage conflict to maximize the positive</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8"/>
                  </a:ext>
                </a:extLst>
              </a:tr>
              <a:tr h="427825">
                <a:tc>
                  <a:txBody>
                    <a:bodyPr/>
                    <a:lstStyle/>
                    <a:p>
                      <a:pPr marL="0" marR="0" lvl="0" indent="0" algn="l" rtl="0">
                        <a:spcBef>
                          <a:spcPts val="0"/>
                        </a:spcBef>
                        <a:spcAft>
                          <a:spcPts val="0"/>
                        </a:spcAft>
                        <a:buNone/>
                      </a:pPr>
                      <a:r>
                        <a:rPr lang="en" sz="1200" u="none" strike="noStrike" cap="none"/>
                        <a:t> </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52400" marR="0" lvl="0" indent="0" algn="l" rtl="0">
                        <a:spcBef>
                          <a:spcPts val="0"/>
                        </a:spcBef>
                        <a:spcAft>
                          <a:spcPts val="0"/>
                        </a:spcAft>
                        <a:buNone/>
                      </a:pPr>
                      <a:r>
                        <a:rPr lang="en" sz="1200" u="none" strike="noStrike" cap="none"/>
                        <a:t>Conflict is necessary for organisational health</a:t>
                      </a:r>
                      <a:endParaRPr sz="1200" u="none" strike="noStrike" cap="none">
                        <a:latin typeface="Times New Roman"/>
                        <a:ea typeface="Times New Roman"/>
                        <a:cs typeface="Times New Roman"/>
                        <a:sym typeface="Times New Roman"/>
                      </a:endParaRPr>
                    </a:p>
                  </a:txBody>
                  <a:tcPr marL="0" marR="0" marT="0" marB="0">
                    <a:solidFill>
                      <a:schemeClr val="accent1"/>
                    </a:solidFill>
                  </a:tcPr>
                </a:tc>
                <a:tc>
                  <a:txBody>
                    <a:bodyPr/>
                    <a:lstStyle/>
                    <a:p>
                      <a:pPr marL="127000" marR="0" lvl="0" indent="0" algn="l" rtl="0">
                        <a:spcBef>
                          <a:spcPts val="0"/>
                        </a:spcBef>
                        <a:spcAft>
                          <a:spcPts val="0"/>
                        </a:spcAft>
                        <a:buNone/>
                      </a:pPr>
                      <a:r>
                        <a:rPr lang="en" sz="1200" u="none" strike="noStrike" cap="none"/>
                        <a:t>Manage conflict to minimize the negative</a:t>
                      </a:r>
                      <a:endParaRPr sz="1200" u="none" strike="noStrike" cap="none">
                        <a:latin typeface="Times New Roman"/>
                        <a:ea typeface="Times New Roman"/>
                        <a:cs typeface="Times New Roman"/>
                        <a:sym typeface="Times New Roman"/>
                      </a:endParaRPr>
                    </a:p>
                  </a:txBody>
                  <a:tcPr marL="0" marR="0" marT="0" marB="0">
                    <a:solidFill>
                      <a:schemeClr val="accent1"/>
                    </a:solidFill>
                  </a:tcPr>
                </a:tc>
                <a:extLst>
                  <a:ext uri="{0D108BD9-81ED-4DB2-BD59-A6C34878D82A}">
                    <a16:rowId xmlns:a16="http://schemas.microsoft.com/office/drawing/2014/main" val="10009"/>
                  </a:ext>
                </a:extLst>
              </a:tr>
            </a:tbl>
          </a:graphicData>
        </a:graphic>
      </p:graphicFrame>
      <p:sp>
        <p:nvSpPr>
          <p:cNvPr id="533" name="Google Shape;533;p88"/>
          <p:cNvSpPr/>
          <p:nvPr/>
        </p:nvSpPr>
        <p:spPr>
          <a:xfrm>
            <a:off x="-2324964" y="26592"/>
            <a:ext cx="13945814" cy="88264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89"/>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Cont’d</a:t>
            </a:r>
            <a:endParaRPr b="1"/>
          </a:p>
        </p:txBody>
      </p:sp>
      <p:sp>
        <p:nvSpPr>
          <p:cNvPr id="539" name="Google Shape;539;p89"/>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b="1"/>
              <a:t>Arbitration</a:t>
            </a:r>
            <a:r>
              <a:rPr lang="en"/>
              <a:t> is a direct intervention process whereby a third person, the arbitrator, plays a decisive role in resolving a dispute between two parties by conducting a fair hearing  of  argument  and  evidence,  weighing  it  up  and  making  a  final  decision (award) to which the parties have no other option than to adhere </a:t>
            </a: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90"/>
          <p:cNvSpPr txBox="1">
            <a:spLocks noGrp="1"/>
          </p:cNvSpPr>
          <p:nvPr>
            <p:ph type="title"/>
          </p:nvPr>
        </p:nvSpPr>
        <p:spPr>
          <a:xfrm>
            <a:off x="457200" y="-9882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Organisational Change</a:t>
            </a:r>
            <a:endParaRPr b="1" dirty="0"/>
          </a:p>
        </p:txBody>
      </p:sp>
      <p:sp>
        <p:nvSpPr>
          <p:cNvPr id="545" name="Google Shape;545;p90"/>
          <p:cNvSpPr txBox="1">
            <a:spLocks noGrp="1"/>
          </p:cNvSpPr>
          <p:nvPr>
            <p:ph type="body" idx="1"/>
          </p:nvPr>
        </p:nvSpPr>
        <p:spPr>
          <a:xfrm>
            <a:off x="310994" y="1008328"/>
            <a:ext cx="8229600" cy="339447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Clr>
                <a:srgbClr val="000000"/>
              </a:buClr>
              <a:buSzPts val="2400"/>
              <a:buNone/>
            </a:pPr>
            <a:r>
              <a:rPr lang="en" dirty="0">
                <a:solidFill>
                  <a:srgbClr val="000000"/>
                </a:solidFill>
                <a:latin typeface="Times New Roman"/>
                <a:ea typeface="Times New Roman"/>
                <a:cs typeface="Times New Roman"/>
                <a:sym typeface="Times New Roman"/>
              </a:rPr>
              <a:t>The term Change refers to any alternation which occurs in the overall work environment of an oganisation.</a:t>
            </a:r>
          </a:p>
          <a:p>
            <a:pPr marL="0" lvl="0" indent="0" algn="l" rtl="0">
              <a:spcBef>
                <a:spcPts val="0"/>
              </a:spcBef>
              <a:spcAft>
                <a:spcPts val="0"/>
              </a:spcAft>
              <a:buClr>
                <a:srgbClr val="000000"/>
              </a:buClr>
              <a:buSzPts val="2400"/>
              <a:buNone/>
            </a:pPr>
            <a:endParaRPr dirty="0">
              <a:solidFill>
                <a:srgbClr val="000000"/>
              </a:solidFill>
              <a:latin typeface="Times New Roman"/>
              <a:ea typeface="Times New Roman"/>
              <a:cs typeface="Times New Roman"/>
              <a:sym typeface="Times New Roman"/>
            </a:endParaRPr>
          </a:p>
          <a:p>
            <a:pPr marL="0" lvl="0" indent="0" algn="l" rtl="0">
              <a:spcBef>
                <a:spcPts val="480"/>
              </a:spcBef>
              <a:spcAft>
                <a:spcPts val="0"/>
              </a:spcAft>
              <a:buClr>
                <a:schemeClr val="dk1"/>
              </a:buClr>
              <a:buSzPts val="2400"/>
              <a:buNone/>
            </a:pPr>
            <a:r>
              <a:rPr lang="en" b="1" dirty="0"/>
              <a:t>Organizational change </a:t>
            </a:r>
            <a:r>
              <a:rPr lang="en" dirty="0"/>
              <a:t>occurs when an organization transforms its structure, strategies, methods, culture and other elements to reorganize and restructure.</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Resistance</a:t>
            </a:r>
            <a:endParaRPr dirty="0"/>
          </a:p>
          <a:p>
            <a:pPr marL="0" lvl="0" indent="0" algn="l" rtl="0">
              <a:spcBef>
                <a:spcPts val="480"/>
              </a:spcBef>
              <a:spcAft>
                <a:spcPts val="0"/>
              </a:spcAft>
              <a:buClr>
                <a:schemeClr val="dk1"/>
              </a:buClr>
              <a:buSzPts val="2400"/>
              <a:buNone/>
            </a:pPr>
            <a:r>
              <a:rPr lang="en" dirty="0"/>
              <a:t>Resistance is the usual response to any major change. Individuals normally rush to defend the current situation if they feel their security and position are threatened. </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Resistance may be at individual level, group level or organizational level. The various reasons for resistance to change are explained below:</a:t>
            </a:r>
            <a:endParaRPr dirty="0"/>
          </a:p>
          <a:p>
            <a:pPr marL="0" lvl="0" indent="0" algn="l" rtl="0">
              <a:spcBef>
                <a:spcPts val="480"/>
              </a:spcBef>
              <a:spcAft>
                <a:spcPts val="0"/>
              </a:spcAft>
              <a:buClr>
                <a:schemeClr val="dk1"/>
              </a:buClr>
              <a:buSzPts val="2400"/>
              <a:buNone/>
            </a:pP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9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Cont’d</a:t>
            </a:r>
            <a:endParaRPr b="1"/>
          </a:p>
        </p:txBody>
      </p:sp>
      <p:sp>
        <p:nvSpPr>
          <p:cNvPr id="551" name="Google Shape;551;p9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chemeClr val="dk1"/>
              </a:buClr>
              <a:buSzPts val="2400"/>
              <a:buChar char="•"/>
            </a:pPr>
            <a:r>
              <a:rPr lang="en" b="1" dirty="0"/>
              <a:t>Threat to power</a:t>
            </a:r>
            <a:r>
              <a:rPr lang="en" dirty="0"/>
              <a:t>: Top management may take change as a threat to their existing power and therefore they may resist to change.</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b="1" dirty="0"/>
              <a:t>Resource Constraint</a:t>
            </a:r>
            <a:r>
              <a:rPr lang="en" dirty="0"/>
              <a:t>: Change may be resisted if oganisation has not adequate resources to introduce change.</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b="1" dirty="0"/>
              <a:t>Sunk Cost</a:t>
            </a:r>
            <a:r>
              <a:rPr lang="en" dirty="0"/>
              <a:t>: Top management resist change if it has already spent huge cost in present system..</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92"/>
          <p:cNvSpPr txBox="1">
            <a:spLocks noGrp="1"/>
          </p:cNvSpPr>
          <p:nvPr>
            <p:ph type="title"/>
          </p:nvPr>
        </p:nvSpPr>
        <p:spPr>
          <a:xfrm>
            <a:off x="405161" y="-83954"/>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00"/>
              </a:buClr>
              <a:buSzPct val="100000"/>
              <a:buFont typeface="Times New Roman"/>
              <a:buNone/>
            </a:pPr>
            <a:r>
              <a:rPr lang="en" sz="3200" b="1" dirty="0">
                <a:solidFill>
                  <a:srgbClr val="000000"/>
                </a:solidFill>
                <a:latin typeface="Times New Roman"/>
                <a:ea typeface="Times New Roman"/>
                <a:cs typeface="Times New Roman"/>
                <a:sym typeface="Times New Roman"/>
              </a:rPr>
              <a:t>Strategies to overcome Resistance to change</a:t>
            </a:r>
            <a:endParaRPr sz="3200" b="1" dirty="0"/>
          </a:p>
        </p:txBody>
      </p:sp>
      <p:sp>
        <p:nvSpPr>
          <p:cNvPr id="557" name="Google Shape;557;p92"/>
          <p:cNvSpPr txBox="1">
            <a:spLocks noGrp="1"/>
          </p:cNvSpPr>
          <p:nvPr>
            <p:ph type="body" idx="1"/>
          </p:nvPr>
        </p:nvSpPr>
        <p:spPr>
          <a:xfrm>
            <a:off x="457200" y="874514"/>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spcBef>
                <a:spcPts val="0"/>
              </a:spcBef>
              <a:spcAft>
                <a:spcPts val="0"/>
              </a:spcAft>
              <a:buClr>
                <a:schemeClr val="dk1"/>
              </a:buClr>
              <a:buSzPts val="2400"/>
              <a:buChar char="•"/>
            </a:pPr>
            <a:r>
              <a:rPr lang="en" b="1" dirty="0"/>
              <a:t>Effective communication of change - </a:t>
            </a:r>
            <a:r>
              <a:rPr lang="en" dirty="0"/>
              <a:t>Explain to workers the justification of change and its benefits. Two way communication to deal with fear and apprehension of workers. 	</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b="1" dirty="0"/>
              <a:t>Consultation with leaders of informal group and union leaders - </a:t>
            </a:r>
            <a:r>
              <a:rPr lang="en" dirty="0"/>
              <a:t>Take opinion leaders and union leaders into consideration before introducing change. 	</a:t>
            </a:r>
            <a:endParaRPr dirty="0"/>
          </a:p>
          <a:p>
            <a:pPr marL="342900" lvl="0" indent="-342900" algn="l" rtl="0">
              <a:spcBef>
                <a:spcPts val="480"/>
              </a:spcBef>
              <a:spcAft>
                <a:spcPts val="0"/>
              </a:spcAft>
              <a:buClr>
                <a:schemeClr val="dk1"/>
              </a:buClr>
              <a:buSzPts val="2400"/>
              <a:buChar char="•"/>
            </a:pPr>
            <a:endParaRPr lang="en" dirty="0"/>
          </a:p>
          <a:p>
            <a:pPr marL="342900" lvl="0" indent="-342900" algn="l" rtl="0">
              <a:spcBef>
                <a:spcPts val="480"/>
              </a:spcBef>
              <a:spcAft>
                <a:spcPts val="0"/>
              </a:spcAft>
              <a:buClr>
                <a:schemeClr val="dk1"/>
              </a:buClr>
              <a:buSzPts val="2400"/>
              <a:buChar char="•"/>
            </a:pPr>
            <a:r>
              <a:rPr lang="en" b="1" dirty="0"/>
              <a:t>Education and Training -</a:t>
            </a:r>
            <a:r>
              <a:rPr lang="en" dirty="0"/>
              <a:t> Proper training of employees.	</a:t>
            </a:r>
            <a:endParaRPr dirty="0"/>
          </a:p>
          <a:p>
            <a:pPr marL="342900" lvl="0" indent="-342900" algn="l" rtl="0">
              <a:spcBef>
                <a:spcPts val="480"/>
              </a:spcBef>
              <a:spcAft>
                <a:spcPts val="0"/>
              </a:spcAft>
              <a:buClr>
                <a:schemeClr val="dk1"/>
              </a:buClr>
              <a:buSzPts val="2400"/>
              <a:buChar char="•"/>
            </a:pPr>
            <a:endParaRPr lang="en" dirty="0"/>
          </a:p>
          <a:p>
            <a:pPr marL="342900" lvl="0" indent="-342900" algn="l" rtl="0">
              <a:spcBef>
                <a:spcPts val="480"/>
              </a:spcBef>
              <a:spcAft>
                <a:spcPts val="0"/>
              </a:spcAft>
              <a:buClr>
                <a:schemeClr val="dk1"/>
              </a:buClr>
              <a:buSzPts val="2400"/>
              <a:buChar char="•"/>
            </a:pPr>
            <a:r>
              <a:rPr lang="en" b="1" dirty="0"/>
              <a:t>Facilitation and support -</a:t>
            </a:r>
            <a:r>
              <a:rPr lang="en" dirty="0"/>
              <a:t> Remove physical barriers in implementing change by providing necessary support to workers.	</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93"/>
          <p:cNvSpPr txBox="1">
            <a:spLocks noGrp="1"/>
          </p:cNvSpPr>
          <p:nvPr>
            <p:ph type="title"/>
          </p:nvPr>
        </p:nvSpPr>
        <p:spPr>
          <a:xfrm>
            <a:off x="360556" y="7544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dirty="0"/>
              <a:t>Factor Influencing Compensation management</a:t>
            </a:r>
            <a:endParaRPr dirty="0"/>
          </a:p>
        </p:txBody>
      </p:sp>
      <p:sp>
        <p:nvSpPr>
          <p:cNvPr id="563" name="Google Shape;563;p93"/>
          <p:cNvSpPr txBox="1">
            <a:spLocks noGrp="1"/>
          </p:cNvSpPr>
          <p:nvPr>
            <p:ph type="body" idx="1"/>
          </p:nvPr>
        </p:nvSpPr>
        <p:spPr>
          <a:xfrm>
            <a:off x="360556" y="1192716"/>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sz="2200" dirty="0"/>
              <a:t>According to Cascio (1995) the “Compensation includes direct cash payments and indirect payments in form of employees’ benefits and incentives to motivate employees to strive for higher levels of productivity.</a:t>
            </a:r>
            <a:endParaRPr sz="2200" dirty="0"/>
          </a:p>
          <a:p>
            <a:pPr marL="342900" lvl="0" indent="-190500" algn="l" rtl="0">
              <a:spcBef>
                <a:spcPts val="480"/>
              </a:spcBef>
              <a:spcAft>
                <a:spcPts val="0"/>
              </a:spcAft>
              <a:buClr>
                <a:schemeClr val="dk1"/>
              </a:buClr>
              <a:buSzPts val="2400"/>
              <a:buNone/>
            </a:pPr>
            <a:endParaRPr sz="2200" dirty="0"/>
          </a:p>
          <a:p>
            <a:pPr marL="342900" lvl="0" indent="-342900" algn="l" rtl="0">
              <a:spcBef>
                <a:spcPts val="480"/>
              </a:spcBef>
              <a:spcAft>
                <a:spcPts val="0"/>
              </a:spcAft>
              <a:buClr>
                <a:schemeClr val="dk1"/>
              </a:buClr>
              <a:buSzPts val="2400"/>
              <a:buChar char="•"/>
            </a:pPr>
            <a:r>
              <a:rPr lang="en" sz="2200" dirty="0"/>
              <a:t>A number of factors influences the remuneration payable to employees. They can be categorized into: (i) external and (ii) internal factors.</a:t>
            </a:r>
            <a:endParaRPr sz="2200" dirty="0"/>
          </a:p>
          <a:p>
            <a:pPr marL="342900" lvl="0" indent="-190500" algn="l" rtl="0">
              <a:spcBef>
                <a:spcPts val="480"/>
              </a:spcBef>
              <a:spcAft>
                <a:spcPts val="0"/>
              </a:spcAft>
              <a:buClr>
                <a:schemeClr val="dk1"/>
              </a:buClr>
              <a:buSzPts val="2400"/>
              <a:buNone/>
            </a:pPr>
            <a:endParaRPr sz="2200" dirty="0"/>
          </a:p>
          <a:p>
            <a:pPr marL="342900" lvl="0" indent="-190500" algn="l" rtl="0">
              <a:spcBef>
                <a:spcPts val="480"/>
              </a:spcBef>
              <a:spcAft>
                <a:spcPts val="0"/>
              </a:spcAft>
              <a:buClr>
                <a:schemeClr val="dk1"/>
              </a:buClr>
              <a:buSzPts val="2400"/>
              <a:buNone/>
            </a:pPr>
            <a:endParaRPr sz="2200" dirty="0"/>
          </a:p>
          <a:p>
            <a:pPr marL="342900" lvl="0" indent="-190500" algn="l" rtl="0">
              <a:spcBef>
                <a:spcPts val="480"/>
              </a:spcBef>
              <a:spcAft>
                <a:spcPts val="0"/>
              </a:spcAft>
              <a:buClr>
                <a:schemeClr val="dk1"/>
              </a:buClr>
              <a:buSzPts val="2400"/>
              <a:buNone/>
            </a:pPr>
            <a:endParaRPr sz="2200" dirty="0"/>
          </a:p>
        </p:txBody>
      </p:sp>
      <p:pic>
        <p:nvPicPr>
          <p:cNvPr id="564" name="Google Shape;564;p93"/>
          <p:cNvPicPr preferRelativeResize="0"/>
          <p:nvPr/>
        </p:nvPicPr>
        <p:blipFill rotWithShape="1">
          <a:blip r:embed="rId3">
            <a:alphaModFix/>
          </a:blip>
          <a:srcRect/>
          <a:stretch/>
        </p:blipFill>
        <p:spPr>
          <a:xfrm>
            <a:off x="1083113" y="4065372"/>
            <a:ext cx="790292" cy="10026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390292" y="-78191"/>
            <a:ext cx="8229600" cy="92174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Learning Outcomes</a:t>
            </a:r>
            <a:endParaRPr b="1" dirty="0"/>
          </a:p>
        </p:txBody>
      </p:sp>
      <p:sp>
        <p:nvSpPr>
          <p:cNvPr id="169" name="Google Shape;169;p31"/>
          <p:cNvSpPr txBox="1">
            <a:spLocks noGrp="1"/>
          </p:cNvSpPr>
          <p:nvPr>
            <p:ph type="body" idx="1"/>
          </p:nvPr>
        </p:nvSpPr>
        <p:spPr>
          <a:xfrm>
            <a:off x="457200" y="843558"/>
            <a:ext cx="8229600" cy="4184795"/>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dk1"/>
              </a:buClr>
              <a:buSzPts val="2400"/>
              <a:buNone/>
            </a:pPr>
            <a:r>
              <a:rPr lang="en" dirty="0"/>
              <a:t>After studying this course the student should;</a:t>
            </a:r>
            <a:endParaRPr dirty="0"/>
          </a:p>
          <a:p>
            <a:pPr marL="514350" lvl="0" indent="-514350" algn="l" rtl="0">
              <a:spcBef>
                <a:spcPts val="480"/>
              </a:spcBef>
              <a:spcAft>
                <a:spcPts val="0"/>
              </a:spcAft>
              <a:buClr>
                <a:schemeClr val="dk1"/>
              </a:buClr>
              <a:buSzPts val="2400"/>
              <a:buFont typeface="Calibri"/>
              <a:buAutoNum type="arabicPeriod"/>
            </a:pPr>
            <a:r>
              <a:rPr lang="en" dirty="0"/>
              <a:t>Understand and critically evaluate competing approaches that contextualise development in employment relations</a:t>
            </a:r>
            <a:endParaRPr dirty="0"/>
          </a:p>
          <a:p>
            <a:pPr marL="514350" lvl="0" indent="-514350" algn="l" rtl="0">
              <a:spcBef>
                <a:spcPts val="480"/>
              </a:spcBef>
              <a:spcAft>
                <a:spcPts val="0"/>
              </a:spcAft>
              <a:buClr>
                <a:schemeClr val="dk1"/>
              </a:buClr>
              <a:buSzPts val="2400"/>
              <a:buFont typeface="Calibri"/>
              <a:buAutoNum type="arabicPeriod"/>
            </a:pPr>
            <a:r>
              <a:rPr lang="en" dirty="0"/>
              <a:t>Understand and apply contemporary labour market trends and data specifically examining exploitative relationships;</a:t>
            </a:r>
            <a:endParaRPr dirty="0"/>
          </a:p>
          <a:p>
            <a:pPr marL="514350" lvl="0" indent="-514350" algn="l" rtl="0">
              <a:spcBef>
                <a:spcPts val="480"/>
              </a:spcBef>
              <a:spcAft>
                <a:spcPts val="0"/>
              </a:spcAft>
              <a:buClr>
                <a:schemeClr val="dk1"/>
              </a:buClr>
              <a:buSzPts val="2400"/>
              <a:buFont typeface="Calibri"/>
              <a:buAutoNum type="arabicPeriod"/>
            </a:pPr>
            <a:r>
              <a:rPr lang="en" dirty="0"/>
              <a:t>Understand the main sources of employment relations legislation and developments in alternative dispute resolution;</a:t>
            </a:r>
            <a:endParaRPr dirty="0"/>
          </a:p>
          <a:p>
            <a:pPr marL="514350" lvl="0" indent="-514350" algn="l" rtl="0">
              <a:spcBef>
                <a:spcPts val="480"/>
              </a:spcBef>
              <a:spcAft>
                <a:spcPts val="0"/>
              </a:spcAft>
              <a:buClr>
                <a:schemeClr val="dk1"/>
              </a:buClr>
              <a:buSzPts val="2400"/>
              <a:buFont typeface="Calibri"/>
              <a:buAutoNum type="arabicPeriod"/>
            </a:pPr>
            <a:r>
              <a:rPr lang="en" dirty="0"/>
              <a:t>Demonstrate and apply knowledge of ethical and legal principles and practices in analysing and responding to business issues;</a:t>
            </a:r>
            <a:endParaRPr dirty="0"/>
          </a:p>
          <a:p>
            <a:pPr marL="514350" lvl="0" indent="-514350" algn="l" rtl="0">
              <a:spcBef>
                <a:spcPts val="480"/>
              </a:spcBef>
              <a:spcAft>
                <a:spcPts val="0"/>
              </a:spcAft>
              <a:buClr>
                <a:schemeClr val="dk1"/>
              </a:buClr>
              <a:buSzPts val="2400"/>
              <a:buFont typeface="Calibri"/>
              <a:buAutoNum type="arabicPeriod"/>
            </a:pPr>
            <a:r>
              <a:rPr lang="en" dirty="0"/>
              <a:t>Understand and critically evaluate the role of the parties that affect the management of employment relationships;</a:t>
            </a:r>
            <a:endParaRPr dirty="0"/>
          </a:p>
          <a:p>
            <a:pPr marL="514350" lvl="0" indent="-514350" algn="l" rtl="0">
              <a:spcBef>
                <a:spcPts val="480"/>
              </a:spcBef>
              <a:spcAft>
                <a:spcPts val="0"/>
              </a:spcAft>
              <a:buClr>
                <a:schemeClr val="dk1"/>
              </a:buClr>
              <a:buSzPts val="2400"/>
              <a:buFont typeface="Calibri"/>
              <a:buAutoNum type="arabicPeriod"/>
            </a:pPr>
            <a:r>
              <a:rPr lang="en" dirty="0"/>
              <a:t>Understand evaluate contemporary developments in employee voice.</a:t>
            </a: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9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a:t>Video</a:t>
            </a:r>
            <a:endParaRPr/>
          </a:p>
        </p:txBody>
      </p:sp>
      <p:sp>
        <p:nvSpPr>
          <p:cNvPr id="570" name="Google Shape;570;p9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u="sng">
                <a:solidFill>
                  <a:schemeClr val="hlink"/>
                </a:solidFill>
                <a:hlinkClick r:id="rId3"/>
              </a:rPr>
              <a:t>Wage debate</a:t>
            </a:r>
            <a:r>
              <a:rPr lang="en"/>
              <a:t>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95"/>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Types of compensation</a:t>
            </a:r>
            <a:endParaRPr b="1"/>
          </a:p>
        </p:txBody>
      </p:sp>
      <p:sp>
        <p:nvSpPr>
          <p:cNvPr id="576" name="Google Shape;576;p95"/>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a:t>Direct compensation refers to monetary compensation provided to employees in returns of their services to the organization.</a:t>
            </a:r>
            <a:endParaRPr/>
          </a:p>
          <a:p>
            <a:pPr marL="342900" lvl="0" indent="-190500" algn="l" rtl="0">
              <a:spcBef>
                <a:spcPts val="480"/>
              </a:spcBef>
              <a:spcAft>
                <a:spcPts val="0"/>
              </a:spcAft>
              <a:buClr>
                <a:schemeClr val="dk1"/>
              </a:buClr>
              <a:buSzPts val="2400"/>
              <a:buNone/>
            </a:pPr>
            <a:endParaRPr/>
          </a:p>
          <a:p>
            <a:pPr marL="342900" lvl="0" indent="-342900" algn="l" rtl="0">
              <a:spcBef>
                <a:spcPts val="480"/>
              </a:spcBef>
              <a:spcAft>
                <a:spcPts val="0"/>
              </a:spcAft>
              <a:buClr>
                <a:schemeClr val="dk1"/>
              </a:buClr>
              <a:buSzPts val="2400"/>
              <a:buChar char="•"/>
            </a:pPr>
            <a:r>
              <a:rPr lang="en"/>
              <a:t>Indirect compensation are refers to non-monetary compensation provided to employees in return of their services to the organization (naukrihub, 2014).</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96"/>
          <p:cNvSpPr txBox="1">
            <a:spLocks noGrp="1"/>
          </p:cNvSpPr>
          <p:nvPr>
            <p:ph type="title"/>
          </p:nvPr>
        </p:nvSpPr>
        <p:spPr>
          <a:xfrm>
            <a:off x="457200" y="-7652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Salary determination theory</a:t>
            </a:r>
            <a:endParaRPr b="1" dirty="0"/>
          </a:p>
        </p:txBody>
      </p:sp>
      <p:sp>
        <p:nvSpPr>
          <p:cNvPr id="582" name="Google Shape;582;p96"/>
          <p:cNvSpPr txBox="1">
            <a:spLocks noGrp="1"/>
          </p:cNvSpPr>
          <p:nvPr>
            <p:ph type="body" idx="1"/>
          </p:nvPr>
        </p:nvSpPr>
        <p:spPr>
          <a:xfrm>
            <a:off x="457200" y="947389"/>
            <a:ext cx="8229600" cy="3394472"/>
          </a:xfrm>
          <a:prstGeom prst="rect">
            <a:avLst/>
          </a:prstGeom>
          <a:noFill/>
          <a:ln>
            <a:noFill/>
          </a:ln>
        </p:spPr>
        <p:txBody>
          <a:bodyPr spcFirstLastPara="1" wrap="square" lIns="91425" tIns="45700" rIns="91425" bIns="45700" anchor="t" anchorCtr="0">
            <a:normAutofit fontScale="85000" lnSpcReduction="10000"/>
          </a:bodyPr>
          <a:lstStyle/>
          <a:p>
            <a:pPr marL="342900" lvl="0" indent="-342900" algn="l" rtl="0">
              <a:spcBef>
                <a:spcPts val="0"/>
              </a:spcBef>
              <a:spcAft>
                <a:spcPts val="0"/>
              </a:spcAft>
              <a:buClr>
                <a:schemeClr val="dk1"/>
              </a:buClr>
              <a:buSzPct val="100000"/>
              <a:buChar char="•"/>
            </a:pPr>
            <a:r>
              <a:rPr lang="en" b="1" dirty="0"/>
              <a:t>Traditional Theory of Wage: </a:t>
            </a:r>
            <a:r>
              <a:rPr lang="en" dirty="0"/>
              <a:t>market forces demand and supply determines the wages. Computer programmers are in short supply, so they are able to demand higher salaries.</a:t>
            </a:r>
            <a:endParaRPr dirty="0"/>
          </a:p>
          <a:p>
            <a:pPr marL="342900" lvl="0" indent="-201930" algn="l" rtl="0">
              <a:spcBef>
                <a:spcPts val="444"/>
              </a:spcBef>
              <a:spcAft>
                <a:spcPts val="0"/>
              </a:spcAft>
              <a:buClr>
                <a:schemeClr val="dk1"/>
              </a:buClr>
              <a:buSzPct val="100000"/>
              <a:buNone/>
            </a:pPr>
            <a:endParaRPr dirty="0"/>
          </a:p>
          <a:p>
            <a:pPr marL="342900" lvl="0" indent="-342900" algn="l" rtl="0">
              <a:spcBef>
                <a:spcPts val="444"/>
              </a:spcBef>
              <a:spcAft>
                <a:spcPts val="0"/>
              </a:spcAft>
              <a:buClr>
                <a:schemeClr val="dk1"/>
              </a:buClr>
              <a:buSzPct val="100000"/>
              <a:buChar char="•"/>
            </a:pPr>
            <a:r>
              <a:rPr lang="en" b="1" dirty="0"/>
              <a:t>Theory of Negotiated Wage: </a:t>
            </a:r>
            <a:r>
              <a:rPr lang="en" dirty="0"/>
              <a:t>this deals with collective</a:t>
            </a:r>
            <a:r>
              <a:rPr lang="en" b="1" dirty="0"/>
              <a:t> </a:t>
            </a:r>
            <a:r>
              <a:rPr lang="en" dirty="0"/>
              <a:t>bargaining process, where unions periodically submit their memorandum to the management, asking for wage raises to keep pace with market standards and organizational profitability</a:t>
            </a:r>
            <a:endParaRPr dirty="0"/>
          </a:p>
          <a:p>
            <a:pPr marL="342900" lvl="0" indent="-201930" algn="l" rtl="0">
              <a:spcBef>
                <a:spcPts val="444"/>
              </a:spcBef>
              <a:spcAft>
                <a:spcPts val="0"/>
              </a:spcAft>
              <a:buClr>
                <a:schemeClr val="dk1"/>
              </a:buClr>
              <a:buSzPct val="100000"/>
              <a:buNone/>
            </a:pPr>
            <a:endParaRPr dirty="0"/>
          </a:p>
          <a:p>
            <a:pPr marL="342900" lvl="0" indent="-342900" algn="l" rtl="0">
              <a:spcBef>
                <a:spcPts val="444"/>
              </a:spcBef>
              <a:spcAft>
                <a:spcPts val="0"/>
              </a:spcAft>
              <a:buClr>
                <a:srgbClr val="000000"/>
              </a:buClr>
              <a:buSzPct val="100000"/>
              <a:buChar char="•"/>
            </a:pPr>
            <a:r>
              <a:rPr lang="en" b="1" dirty="0">
                <a:solidFill>
                  <a:srgbClr val="000000"/>
                </a:solidFill>
              </a:rPr>
              <a:t>Bargaining Theory of wage: </a:t>
            </a:r>
            <a:r>
              <a:rPr lang="en" dirty="0">
                <a:solidFill>
                  <a:srgbClr val="000000"/>
                </a:solidFill>
              </a:rPr>
              <a:t>It holds that wage conditions are determined by the relative bargaining strength of the parties to the agreement.</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7"/>
          <p:cNvSpPr txBox="1">
            <a:spLocks noGrp="1"/>
          </p:cNvSpPr>
          <p:nvPr>
            <p:ph type="title"/>
          </p:nvPr>
        </p:nvSpPr>
        <p:spPr>
          <a:xfrm>
            <a:off x="457200" y="-83953"/>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Salary determination methods</a:t>
            </a:r>
            <a:endParaRPr dirty="0"/>
          </a:p>
        </p:txBody>
      </p:sp>
      <p:sp>
        <p:nvSpPr>
          <p:cNvPr id="588" name="Google Shape;588;p97"/>
          <p:cNvSpPr txBox="1">
            <a:spLocks noGrp="1"/>
          </p:cNvSpPr>
          <p:nvPr>
            <p:ph type="body" idx="1"/>
          </p:nvPr>
        </p:nvSpPr>
        <p:spPr>
          <a:xfrm>
            <a:off x="360557" y="773297"/>
            <a:ext cx="8229600" cy="339447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ct val="100000"/>
              <a:buChar char="•"/>
            </a:pPr>
            <a:r>
              <a:rPr lang="en" sz="1600" dirty="0"/>
              <a:t>Piecemeal pay method </a:t>
            </a:r>
            <a:endParaRPr sz="1600" dirty="0"/>
          </a:p>
          <a:p>
            <a:pPr marL="342900" lvl="0" indent="-342900" algn="l" rtl="0">
              <a:spcBef>
                <a:spcPts val="444"/>
              </a:spcBef>
              <a:spcAft>
                <a:spcPts val="0"/>
              </a:spcAft>
              <a:buClr>
                <a:schemeClr val="dk1"/>
              </a:buClr>
              <a:buSzPct val="100000"/>
              <a:buChar char="•"/>
            </a:pPr>
            <a:r>
              <a:rPr lang="en" sz="1600" dirty="0"/>
              <a:t>Time rate method </a:t>
            </a:r>
          </a:p>
          <a:p>
            <a:pPr marL="0" lvl="0" indent="0" algn="l" rtl="0">
              <a:spcBef>
                <a:spcPts val="444"/>
              </a:spcBef>
              <a:spcAft>
                <a:spcPts val="0"/>
              </a:spcAft>
              <a:buClr>
                <a:schemeClr val="dk1"/>
              </a:buClr>
              <a:buSzPct val="100000"/>
              <a:buNone/>
            </a:pPr>
            <a:endParaRPr sz="1600" dirty="0"/>
          </a:p>
          <a:p>
            <a:pPr marL="0" lvl="0" indent="0" algn="l" rtl="0">
              <a:spcBef>
                <a:spcPts val="444"/>
              </a:spcBef>
              <a:spcAft>
                <a:spcPts val="0"/>
              </a:spcAft>
              <a:buClr>
                <a:schemeClr val="dk1"/>
              </a:buClr>
              <a:buSzPct val="100000"/>
              <a:buNone/>
            </a:pPr>
            <a:r>
              <a:rPr lang="en" sz="1600" dirty="0"/>
              <a:t>The piecemeal pay method compensates worked based on the quantity of output produced while the time method rewards workers based on the time spent in producing the output. </a:t>
            </a:r>
            <a:endParaRPr sz="1600" dirty="0"/>
          </a:p>
          <a:p>
            <a:pPr marL="0" lvl="0" indent="0" algn="l" rtl="0">
              <a:spcBef>
                <a:spcPts val="444"/>
              </a:spcBef>
              <a:spcAft>
                <a:spcPts val="0"/>
              </a:spcAft>
              <a:buClr>
                <a:schemeClr val="dk1"/>
              </a:buClr>
              <a:buSzPct val="100000"/>
              <a:buNone/>
            </a:pPr>
            <a:endParaRPr lang="en" sz="1600" dirty="0"/>
          </a:p>
          <a:p>
            <a:pPr marL="0" lvl="0" indent="0" algn="l" rtl="0">
              <a:spcBef>
                <a:spcPts val="444"/>
              </a:spcBef>
              <a:spcAft>
                <a:spcPts val="0"/>
              </a:spcAft>
              <a:buClr>
                <a:schemeClr val="dk1"/>
              </a:buClr>
              <a:buSzPct val="100000"/>
              <a:buNone/>
            </a:pPr>
            <a:r>
              <a:rPr lang="en" sz="1600" dirty="0"/>
              <a:t>The piecemeal rate system pays per unit of production. The time rate system pays per the number of hours worked.</a:t>
            </a:r>
            <a:endParaRPr sz="1600" dirty="0"/>
          </a:p>
          <a:p>
            <a:pPr marL="0" lvl="0" indent="0" algn="l" rtl="0">
              <a:spcBef>
                <a:spcPts val="444"/>
              </a:spcBef>
              <a:spcAft>
                <a:spcPts val="0"/>
              </a:spcAft>
              <a:buClr>
                <a:schemeClr val="dk1"/>
              </a:buClr>
              <a:buSzPct val="100000"/>
              <a:buNone/>
            </a:pPr>
            <a:endParaRPr sz="1600" dirty="0"/>
          </a:p>
          <a:p>
            <a:pPr marL="0" lvl="0" indent="0" algn="l" rtl="0">
              <a:spcBef>
                <a:spcPts val="444"/>
              </a:spcBef>
              <a:spcAft>
                <a:spcPts val="0"/>
              </a:spcAft>
              <a:buClr>
                <a:schemeClr val="dk1"/>
              </a:buClr>
              <a:buSzPct val="100000"/>
              <a:buNone/>
            </a:pPr>
            <a:r>
              <a:rPr lang="en" sz="1600" dirty="0"/>
              <a:t>The piecemeal rate system emphasizes the quantity of output compared to the time rate system that focuses on the quality of output.</a:t>
            </a:r>
          </a:p>
          <a:p>
            <a:pPr marL="0" lvl="0" indent="0" algn="l" rtl="0">
              <a:spcBef>
                <a:spcPts val="444"/>
              </a:spcBef>
              <a:spcAft>
                <a:spcPts val="0"/>
              </a:spcAft>
              <a:buClr>
                <a:schemeClr val="dk1"/>
              </a:buClr>
              <a:buSzPct val="100000"/>
              <a:buNone/>
            </a:pPr>
            <a:endParaRPr sz="1600" dirty="0"/>
          </a:p>
          <a:p>
            <a:pPr marL="0" lvl="0" indent="0" algn="l" rtl="0">
              <a:spcBef>
                <a:spcPts val="444"/>
              </a:spcBef>
              <a:spcAft>
                <a:spcPts val="0"/>
              </a:spcAft>
              <a:buClr>
                <a:schemeClr val="dk1"/>
              </a:buClr>
              <a:buSzPct val="100000"/>
              <a:buNone/>
            </a:pPr>
            <a:r>
              <a:rPr lang="en" sz="1600" dirty="0"/>
              <a:t>The piecemeal system recognizes and rewards more to efficient and skilled employees, but the time rate system tends to compensate employees in the same cadre equal.</a:t>
            </a:r>
            <a:endParaRPr sz="1600" dirty="0"/>
          </a:p>
          <a:p>
            <a:pPr marL="0" lvl="0" indent="0" algn="l" rtl="0">
              <a:spcBef>
                <a:spcPts val="444"/>
              </a:spcBef>
              <a:spcAft>
                <a:spcPts val="0"/>
              </a:spcAft>
              <a:buClr>
                <a:schemeClr val="dk1"/>
              </a:buClr>
              <a:buSzPct val="100000"/>
              <a:buNone/>
            </a:pPr>
            <a:endParaRPr sz="1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9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a:t>Difference between piecemeal and time rate salary determination methods</a:t>
            </a:r>
            <a:endParaRPr/>
          </a:p>
        </p:txBody>
      </p:sp>
      <p:sp>
        <p:nvSpPr>
          <p:cNvPr id="594" name="Google Shape;594;p98"/>
          <p:cNvSpPr txBox="1">
            <a:spLocks noGrp="1"/>
          </p:cNvSpPr>
          <p:nvPr>
            <p:ph type="body" idx="1"/>
          </p:nvPr>
        </p:nvSpPr>
        <p:spPr>
          <a:xfrm>
            <a:off x="457200" y="1363702"/>
            <a:ext cx="8229600" cy="339447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 sz="2000" dirty="0"/>
              <a:t>Piecemeal salary determination methods, workers are paid according to the number of products/units produced/action performed while in Time-related salary determination methods, workers are paid in accordance to the amount of time they spend at work/on a task or on the job.</a:t>
            </a:r>
          </a:p>
          <a:p>
            <a:pPr marL="0" lvl="0" indent="0" algn="l" rtl="0">
              <a:spcBef>
                <a:spcPts val="0"/>
              </a:spcBef>
              <a:spcAft>
                <a:spcPts val="0"/>
              </a:spcAft>
              <a:buClr>
                <a:schemeClr val="dk1"/>
              </a:buClr>
              <a:buSzPts val="2400"/>
              <a:buNone/>
            </a:pPr>
            <a:endParaRPr sz="2000" dirty="0"/>
          </a:p>
          <a:p>
            <a:pPr marL="0" lvl="0" indent="0" algn="l" rtl="0">
              <a:spcBef>
                <a:spcPts val="480"/>
              </a:spcBef>
              <a:spcAft>
                <a:spcPts val="0"/>
              </a:spcAft>
              <a:buClr>
                <a:schemeClr val="dk1"/>
              </a:buClr>
              <a:buSzPts val="2400"/>
              <a:buNone/>
            </a:pPr>
            <a:r>
              <a:rPr lang="en" sz="2000" dirty="0"/>
              <a:t>Piecemeal salary determination methods, workers are not remunerated (i.e not paid for work or service) for the number of hours worked, regardless of how long it took to complete the task at hand while in Time-related salary determination methods, workers with the same experience/qualifications are paid on salary scales regardless of the amount of work done.</a:t>
            </a:r>
            <a:endParaRPr sz="2000" dirty="0"/>
          </a:p>
          <a:p>
            <a:pPr marL="342900" lvl="0" indent="-190500" algn="l" rtl="0">
              <a:spcBef>
                <a:spcPts val="480"/>
              </a:spcBef>
              <a:spcAft>
                <a:spcPts val="0"/>
              </a:spcAft>
              <a:buClr>
                <a:schemeClr val="dk1"/>
              </a:buClr>
              <a:buSzPts val="2400"/>
              <a:buNone/>
            </a:pPr>
            <a:endParaRPr sz="20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99"/>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Cont’d</a:t>
            </a:r>
            <a:endParaRPr b="1"/>
          </a:p>
        </p:txBody>
      </p:sp>
      <p:sp>
        <p:nvSpPr>
          <p:cNvPr id="600" name="Google Shape;600;p99"/>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dirty="0"/>
              <a:t>Piecemeal salary determination method is mostly used in factories particularly in the textile/technology industries where the labor force is unskilled or sometimes semi-skilled </a:t>
            </a:r>
          </a:p>
          <a:p>
            <a:pPr marL="0" lvl="0" indent="0" algn="l" rtl="0">
              <a:spcBef>
                <a:spcPts val="0"/>
              </a:spcBef>
              <a:spcAft>
                <a:spcPts val="0"/>
              </a:spcAft>
              <a:buClr>
                <a:schemeClr val="dk1"/>
              </a:buClr>
              <a:buSzPts val="2400"/>
              <a:buNone/>
            </a:pPr>
            <a:endParaRPr lang="en" dirty="0"/>
          </a:p>
          <a:p>
            <a:pPr marL="0" lvl="0" indent="0" algn="l" rtl="0">
              <a:spcBef>
                <a:spcPts val="0"/>
              </a:spcBef>
              <a:spcAft>
                <a:spcPts val="0"/>
              </a:spcAft>
              <a:buClr>
                <a:schemeClr val="dk1"/>
              </a:buClr>
              <a:buSzPts val="2400"/>
              <a:buNone/>
            </a:pPr>
            <a:r>
              <a:rPr lang="en" dirty="0"/>
              <a:t>				while </a:t>
            </a:r>
          </a:p>
          <a:p>
            <a:pPr marL="0" lvl="0" indent="0" algn="l" rtl="0">
              <a:spcBef>
                <a:spcPts val="0"/>
              </a:spcBef>
              <a:spcAft>
                <a:spcPts val="0"/>
              </a:spcAft>
              <a:buClr>
                <a:schemeClr val="dk1"/>
              </a:buClr>
              <a:buSzPts val="2400"/>
              <a:buNone/>
            </a:pPr>
            <a:endParaRPr lang="en" dirty="0"/>
          </a:p>
          <a:p>
            <a:pPr marL="0" lvl="0" indent="0" algn="l" rtl="0">
              <a:spcBef>
                <a:spcPts val="0"/>
              </a:spcBef>
              <a:spcAft>
                <a:spcPts val="0"/>
              </a:spcAft>
              <a:buClr>
                <a:schemeClr val="dk1"/>
              </a:buClr>
              <a:buSzPts val="2400"/>
              <a:buNone/>
            </a:pPr>
            <a:r>
              <a:rPr lang="en" dirty="0"/>
              <a:t>Time-related salary determination method is used in many private and public sector businesses as majority of the labor force are skilled</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100"/>
          <p:cNvSpPr txBox="1">
            <a:spLocks noGrp="1"/>
          </p:cNvSpPr>
          <p:nvPr>
            <p:ph type="title"/>
          </p:nvPr>
        </p:nvSpPr>
        <p:spPr>
          <a:xfrm>
            <a:off x="395536" y="2085696"/>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A5A5A5"/>
              </a:buClr>
              <a:buSzPts val="4000"/>
              <a:buFont typeface="Times New Roman"/>
              <a:buNone/>
            </a:pPr>
            <a:r>
              <a:rPr lang="en" b="1">
                <a:solidFill>
                  <a:srgbClr val="A5A5A5"/>
                </a:solidFill>
              </a:rPr>
              <a:t>Employment skills </a:t>
            </a:r>
            <a:endParaRPr b="1">
              <a:solidFill>
                <a:srgbClr val="A5A5A5"/>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10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Grievance</a:t>
            </a:r>
            <a:endParaRPr b="1"/>
          </a:p>
        </p:txBody>
      </p:sp>
      <p:sp>
        <p:nvSpPr>
          <p:cNvPr id="611" name="Google Shape;611;p101"/>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dirty="0"/>
              <a:t>According to Britton (1992), grievance may be defined as any dispute that arises between an employer and employee, which relates to the implied or explicit terms of the employment agreement.</a:t>
            </a:r>
            <a:endParaRPr dirty="0"/>
          </a:p>
          <a:p>
            <a:pPr marL="342900" lvl="0" indent="-342900" algn="l" rtl="0">
              <a:spcBef>
                <a:spcPts val="480"/>
              </a:spcBef>
              <a:spcAft>
                <a:spcPts val="0"/>
              </a:spcAft>
              <a:buClr>
                <a:schemeClr val="dk1"/>
              </a:buClr>
              <a:buSzPts val="2400"/>
              <a:buChar char="•"/>
            </a:pPr>
            <a:r>
              <a:rPr lang="en" dirty="0"/>
              <a:t>There are three types of grievances: individual, groups and policy (Randolph &amp; Blanchard, 2007)</a:t>
            </a: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p:txBody>
      </p:sp>
      <p:pic>
        <p:nvPicPr>
          <p:cNvPr id="612" name="Google Shape;612;p101"/>
          <p:cNvPicPr preferRelativeResize="0"/>
          <p:nvPr/>
        </p:nvPicPr>
        <p:blipFill rotWithShape="1">
          <a:blip r:embed="rId3">
            <a:alphaModFix/>
          </a:blip>
          <a:srcRect/>
          <a:stretch/>
        </p:blipFill>
        <p:spPr>
          <a:xfrm>
            <a:off x="6292033" y="3120777"/>
            <a:ext cx="2214246" cy="1415291"/>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102"/>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Sources of grievance</a:t>
            </a:r>
            <a:endParaRPr b="1" dirty="0"/>
          </a:p>
        </p:txBody>
      </p:sp>
      <p:sp>
        <p:nvSpPr>
          <p:cNvPr id="618" name="Google Shape;618;p102"/>
          <p:cNvSpPr txBox="1">
            <a:spLocks noGrp="1"/>
          </p:cNvSpPr>
          <p:nvPr>
            <p:ph type="body" idx="1"/>
          </p:nvPr>
        </p:nvSpPr>
        <p:spPr>
          <a:xfrm>
            <a:off x="457200" y="857250"/>
            <a:ext cx="8229600" cy="396708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spcBef>
                <a:spcPts val="0"/>
              </a:spcBef>
              <a:spcAft>
                <a:spcPts val="0"/>
              </a:spcAft>
              <a:buClr>
                <a:schemeClr val="dk1"/>
              </a:buClr>
              <a:buSzPct val="100000"/>
              <a:buNone/>
            </a:pPr>
            <a:r>
              <a:rPr lang="en" dirty="0"/>
              <a:t>The main sources of grievances of workers in employment relationship are:</a:t>
            </a:r>
            <a:endParaRPr dirty="0"/>
          </a:p>
          <a:p>
            <a:pPr marL="342900" lvl="0" indent="-342900" algn="l" rtl="0">
              <a:spcBef>
                <a:spcPts val="444"/>
              </a:spcBef>
              <a:spcAft>
                <a:spcPts val="0"/>
              </a:spcAft>
              <a:buClr>
                <a:schemeClr val="dk1"/>
              </a:buClr>
              <a:buSzPct val="100000"/>
              <a:buChar char="•"/>
            </a:pPr>
            <a:r>
              <a:rPr lang="en" dirty="0"/>
              <a:t>Unpleasant working conditions: - Workers may have complaints about unsafe and unpleasant working condition e.g lack of proper space, ventilation, unsafe drinking water etc.</a:t>
            </a:r>
            <a:endParaRPr dirty="0"/>
          </a:p>
          <a:p>
            <a:pPr marL="342900" lvl="0" indent="-201930" algn="l" rtl="0">
              <a:spcBef>
                <a:spcPts val="444"/>
              </a:spcBef>
              <a:spcAft>
                <a:spcPts val="0"/>
              </a:spcAft>
              <a:buClr>
                <a:schemeClr val="dk1"/>
              </a:buClr>
              <a:buSzPct val="100000"/>
              <a:buNone/>
            </a:pPr>
            <a:endParaRPr dirty="0"/>
          </a:p>
          <a:p>
            <a:pPr marL="342900" lvl="0" indent="-342900" algn="l" rtl="0">
              <a:spcBef>
                <a:spcPts val="444"/>
              </a:spcBef>
              <a:spcAft>
                <a:spcPts val="0"/>
              </a:spcAft>
              <a:buClr>
                <a:schemeClr val="dk1"/>
              </a:buClr>
              <a:buSzPct val="100000"/>
              <a:buChar char="•"/>
            </a:pPr>
            <a:r>
              <a:rPr lang="en" dirty="0"/>
              <a:t>Workers may also have complaints about wages. They may be underpaid or mistakes may occur in calculating the wages of a worker.</a:t>
            </a:r>
            <a:endParaRPr dirty="0"/>
          </a:p>
          <a:p>
            <a:pPr marL="342900" lvl="0" indent="-201930" algn="l" rtl="0">
              <a:spcBef>
                <a:spcPts val="444"/>
              </a:spcBef>
              <a:spcAft>
                <a:spcPts val="0"/>
              </a:spcAft>
              <a:buClr>
                <a:schemeClr val="dk1"/>
              </a:buClr>
              <a:buSzPct val="100000"/>
              <a:buNone/>
            </a:pPr>
            <a:endParaRPr dirty="0"/>
          </a:p>
          <a:p>
            <a:pPr marL="342900" lvl="0" indent="-342900" algn="l" rtl="0">
              <a:spcBef>
                <a:spcPts val="444"/>
              </a:spcBef>
              <a:spcAft>
                <a:spcPts val="0"/>
              </a:spcAft>
              <a:buClr>
                <a:schemeClr val="dk1"/>
              </a:buClr>
              <a:buSzPct val="100000"/>
              <a:buChar char="•"/>
            </a:pPr>
            <a:r>
              <a:rPr lang="en" dirty="0"/>
              <a:t>Collective Bargaining: - If the management disregards the agreements already made with the workers/trade union it leads to grievances.</a:t>
            </a:r>
            <a:endParaRPr dirty="0"/>
          </a:p>
          <a:p>
            <a:pPr marL="342900" lvl="0" indent="-201930" algn="l" rtl="0">
              <a:spcBef>
                <a:spcPts val="444"/>
              </a:spcBef>
              <a:spcAft>
                <a:spcPts val="0"/>
              </a:spcAft>
              <a:buClr>
                <a:schemeClr val="dk1"/>
              </a:buClr>
              <a:buSzPct val="100000"/>
              <a:buNone/>
            </a:pPr>
            <a:endParaRPr dirty="0"/>
          </a:p>
          <a:p>
            <a:pPr marL="342900" lvl="0" indent="-342900" algn="l" rtl="0">
              <a:spcBef>
                <a:spcPts val="444"/>
              </a:spcBef>
              <a:spcAft>
                <a:spcPts val="0"/>
              </a:spcAft>
              <a:buClr>
                <a:schemeClr val="dk1"/>
              </a:buClr>
              <a:buSzPct val="100000"/>
              <a:buChar char="•"/>
            </a:pPr>
            <a:r>
              <a:rPr lang="en" dirty="0"/>
              <a:t>Social Injustice: - Management sometime fails to provide the facilities to all units equally. Under these circumstances; the workers of the units feel neglected and become the cause of grievances.</a:t>
            </a:r>
            <a:endParaRP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103"/>
          <p:cNvSpPr txBox="1">
            <a:spLocks noGrp="1"/>
          </p:cNvSpPr>
          <p:nvPr>
            <p:ph type="title"/>
          </p:nvPr>
        </p:nvSpPr>
        <p:spPr>
          <a:xfrm>
            <a:off x="367990" y="-6908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Grievance procedure </a:t>
            </a:r>
            <a:endParaRPr dirty="0"/>
          </a:p>
        </p:txBody>
      </p:sp>
      <p:sp>
        <p:nvSpPr>
          <p:cNvPr id="624" name="Google Shape;624;p103"/>
          <p:cNvSpPr txBox="1">
            <a:spLocks noGrp="1"/>
          </p:cNvSpPr>
          <p:nvPr>
            <p:ph type="body" idx="1"/>
          </p:nvPr>
        </p:nvSpPr>
        <p:spPr>
          <a:xfrm>
            <a:off x="457200" y="944281"/>
            <a:ext cx="8229600" cy="339447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ts val="2400"/>
              <a:buNone/>
            </a:pPr>
            <a:r>
              <a:rPr lang="en" dirty="0"/>
              <a:t>A grievance procedure provides a hierarchical structure for presenting and settling workplace disputes. </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The procedure typically defines the type of grievance it covers, the stages through which the parties proceed in attempting to resolve matters.</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Individuals responsible at each stage, the documentation required, and the time limits by which the grievance must be presented and dealt with at each stage.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2"/>
          <p:cNvSpPr txBox="1">
            <a:spLocks noGrp="1"/>
          </p:cNvSpPr>
          <p:nvPr>
            <p:ph type="title"/>
          </p:nvPr>
        </p:nvSpPr>
        <p:spPr>
          <a:xfrm>
            <a:off x="539552" y="1923678"/>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BFBFBF"/>
              </a:buClr>
              <a:buSzPts val="4000"/>
              <a:buFont typeface="Times New Roman"/>
              <a:buNone/>
            </a:pPr>
            <a:r>
              <a:rPr lang="en">
                <a:solidFill>
                  <a:srgbClr val="BFBFBF"/>
                </a:solidFill>
              </a:rPr>
              <a:t>History of IR/ER</a:t>
            </a:r>
            <a:endParaRPr>
              <a:solidFill>
                <a:srgbClr val="BFBFBF"/>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104"/>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Differences</a:t>
            </a:r>
            <a:endParaRPr b="1"/>
          </a:p>
        </p:txBody>
      </p:sp>
      <p:sp>
        <p:nvSpPr>
          <p:cNvPr id="630" name="Google Shape;630;p104"/>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a:t>GRIEVANCES/DISPUTES</a:t>
            </a:r>
            <a:endParaRPr/>
          </a:p>
          <a:p>
            <a:pPr marL="0" lvl="0" indent="0" algn="l" rtl="0">
              <a:spcBef>
                <a:spcPts val="480"/>
              </a:spcBef>
              <a:spcAft>
                <a:spcPts val="0"/>
              </a:spcAft>
              <a:buClr>
                <a:schemeClr val="dk1"/>
              </a:buClr>
              <a:buSzPts val="2400"/>
              <a:buNone/>
            </a:pPr>
            <a:r>
              <a:rPr lang="en"/>
              <a:t>Grievance is a feeling of dissatisfaction which leads to distress among  employees </a:t>
            </a:r>
            <a:endParaRPr/>
          </a:p>
          <a:p>
            <a:pPr marL="342900" lvl="0" indent="-342900" algn="l" rtl="0">
              <a:spcBef>
                <a:spcPts val="480"/>
              </a:spcBef>
              <a:spcAft>
                <a:spcPts val="0"/>
              </a:spcAft>
              <a:buClr>
                <a:schemeClr val="dk1"/>
              </a:buClr>
              <a:buSzPts val="2400"/>
              <a:buChar char="•"/>
            </a:pPr>
            <a:r>
              <a:rPr lang="en"/>
              <a:t>Grievances are less visible.</a:t>
            </a:r>
            <a:endParaRPr/>
          </a:p>
          <a:p>
            <a:pPr marL="342900" lvl="0" indent="-19050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Dispute is dissatisfaction that leads collective violent actions by employees</a:t>
            </a:r>
            <a:endParaRPr/>
          </a:p>
          <a:p>
            <a:pPr marL="342900" lvl="0" indent="-342900" algn="l" rtl="0">
              <a:spcBef>
                <a:spcPts val="480"/>
              </a:spcBef>
              <a:spcAft>
                <a:spcPts val="0"/>
              </a:spcAft>
              <a:buClr>
                <a:schemeClr val="dk1"/>
              </a:buClr>
              <a:buSzPts val="2400"/>
              <a:buChar char="•"/>
            </a:pPr>
            <a:r>
              <a:rPr lang="en"/>
              <a:t>Disputes are more visible.</a:t>
            </a: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05"/>
          <p:cNvSpPr txBox="1">
            <a:spLocks noGrp="1"/>
          </p:cNvSpPr>
          <p:nvPr>
            <p:ph type="title"/>
          </p:nvPr>
        </p:nvSpPr>
        <p:spPr>
          <a:xfrm>
            <a:off x="457200" y="-173163"/>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Five Styles of Conflict Management</a:t>
            </a:r>
            <a:endParaRPr b="1" dirty="0"/>
          </a:p>
        </p:txBody>
      </p:sp>
      <p:sp>
        <p:nvSpPr>
          <p:cNvPr id="636" name="Google Shape;636;p105"/>
          <p:cNvSpPr txBox="1">
            <a:spLocks noGrp="1"/>
          </p:cNvSpPr>
          <p:nvPr>
            <p:ph type="body" idx="1"/>
          </p:nvPr>
        </p:nvSpPr>
        <p:spPr>
          <a:xfrm>
            <a:off x="457200" y="627340"/>
            <a:ext cx="8229600" cy="3394472"/>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150000"/>
              </a:lnSpc>
              <a:spcBef>
                <a:spcPts val="0"/>
              </a:spcBef>
              <a:spcAft>
                <a:spcPts val="0"/>
              </a:spcAft>
              <a:buClr>
                <a:schemeClr val="dk1"/>
              </a:buClr>
              <a:buSzPts val="2400"/>
              <a:buChar char="•"/>
            </a:pPr>
            <a:r>
              <a:rPr lang="en" dirty="0"/>
              <a:t>You will experience some form of internal or external conflict while living with roommates at some point in your college career.  Understanding how you handle conflict is important in helping you decide how to deal with stress and manage certain situations.</a:t>
            </a:r>
            <a:endParaRPr dirty="0"/>
          </a:p>
          <a:p>
            <a:pPr marL="342900" lvl="0" indent="-342900" algn="l" rtl="0">
              <a:lnSpc>
                <a:spcPct val="150000"/>
              </a:lnSpc>
              <a:spcBef>
                <a:spcPts val="480"/>
              </a:spcBef>
              <a:spcAft>
                <a:spcPts val="0"/>
              </a:spcAft>
              <a:buClr>
                <a:schemeClr val="dk1"/>
              </a:buClr>
              <a:buSzPts val="2400"/>
              <a:buChar char="•"/>
            </a:pPr>
            <a:r>
              <a:rPr lang="en" dirty="0"/>
              <a:t> </a:t>
            </a:r>
            <a:endParaRPr dirty="0"/>
          </a:p>
          <a:p>
            <a:pPr marL="342900" lvl="0" indent="-190500" algn="l" rtl="0">
              <a:lnSpc>
                <a:spcPct val="150000"/>
              </a:lnSpc>
              <a:spcBef>
                <a:spcPts val="480"/>
              </a:spcBef>
              <a:spcAft>
                <a:spcPts val="0"/>
              </a:spcAft>
              <a:buClr>
                <a:schemeClr val="dk1"/>
              </a:buClr>
              <a:buSzPts val="2400"/>
              <a:buNone/>
            </a:pPr>
            <a:endParaRPr dirty="0"/>
          </a:p>
        </p:txBody>
      </p:sp>
      <p:pic>
        <p:nvPicPr>
          <p:cNvPr id="637" name="Google Shape;637;p105"/>
          <p:cNvPicPr preferRelativeResize="0"/>
          <p:nvPr/>
        </p:nvPicPr>
        <p:blipFill rotWithShape="1">
          <a:blip r:embed="rId3">
            <a:alphaModFix/>
          </a:blip>
          <a:srcRect/>
          <a:stretch/>
        </p:blipFill>
        <p:spPr>
          <a:xfrm>
            <a:off x="2663089" y="3113219"/>
            <a:ext cx="3817821" cy="181718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106"/>
          <p:cNvSpPr txBox="1">
            <a:spLocks noGrp="1"/>
          </p:cNvSpPr>
          <p:nvPr>
            <p:ph type="title"/>
          </p:nvPr>
        </p:nvSpPr>
        <p:spPr>
          <a:xfrm>
            <a:off x="457200" y="73315"/>
            <a:ext cx="8229600" cy="47556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dirty="0"/>
              <a:t>Cont’d</a:t>
            </a:r>
            <a:endParaRPr b="1" dirty="0"/>
          </a:p>
        </p:txBody>
      </p:sp>
      <p:sp>
        <p:nvSpPr>
          <p:cNvPr id="643" name="Google Shape;643;p106"/>
          <p:cNvSpPr txBox="1">
            <a:spLocks noGrp="1"/>
          </p:cNvSpPr>
          <p:nvPr>
            <p:ph type="body" idx="1"/>
          </p:nvPr>
        </p:nvSpPr>
        <p:spPr>
          <a:xfrm>
            <a:off x="457200" y="681541"/>
            <a:ext cx="8229600" cy="391308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 sz="2000" b="1" dirty="0"/>
              <a:t>Accommodating</a:t>
            </a:r>
            <a:r>
              <a:rPr lang="en" sz="2000" dirty="0"/>
              <a:t>: can be unassertive and very cooperative. </a:t>
            </a:r>
            <a:endParaRPr sz="2000" dirty="0"/>
          </a:p>
          <a:p>
            <a:pPr marL="342900" lvl="0" indent="-342900" algn="l" rtl="0">
              <a:spcBef>
                <a:spcPts val="480"/>
              </a:spcBef>
              <a:spcAft>
                <a:spcPts val="0"/>
              </a:spcAft>
              <a:buClr>
                <a:schemeClr val="dk1"/>
              </a:buClr>
              <a:buSzPts val="2400"/>
              <a:buChar char="•"/>
            </a:pPr>
            <a:r>
              <a:rPr lang="en" sz="2000" dirty="0"/>
              <a:t>Give in during a conflict </a:t>
            </a:r>
            <a:endParaRPr sz="2000" dirty="0"/>
          </a:p>
          <a:p>
            <a:pPr marL="342900" lvl="0" indent="-342900" algn="l" rtl="0">
              <a:spcBef>
                <a:spcPts val="480"/>
              </a:spcBef>
              <a:spcAft>
                <a:spcPts val="0"/>
              </a:spcAft>
              <a:buClr>
                <a:schemeClr val="dk1"/>
              </a:buClr>
              <a:buSzPts val="2400"/>
              <a:buChar char="•"/>
            </a:pPr>
            <a:r>
              <a:rPr lang="en" sz="2000" dirty="0"/>
              <a:t>Acknowledge they made a mistake/decide it was no big deal</a:t>
            </a:r>
            <a:endParaRPr sz="2000" dirty="0"/>
          </a:p>
          <a:p>
            <a:pPr marL="342900" lvl="0" indent="-342900" algn="l" rtl="0">
              <a:spcBef>
                <a:spcPts val="480"/>
              </a:spcBef>
              <a:spcAft>
                <a:spcPts val="0"/>
              </a:spcAft>
              <a:buClr>
                <a:schemeClr val="dk1"/>
              </a:buClr>
              <a:buSzPts val="2400"/>
              <a:buChar char="•"/>
            </a:pPr>
            <a:r>
              <a:rPr lang="en" sz="2000" dirty="0"/>
              <a:t>Put relationships first, ignore issues, and try to keep peace at any price</a:t>
            </a:r>
            <a:endParaRPr sz="2000" dirty="0"/>
          </a:p>
          <a:p>
            <a:pPr marL="342900" lvl="0" indent="-342900" algn="l" rtl="0">
              <a:spcBef>
                <a:spcPts val="480"/>
              </a:spcBef>
              <a:spcAft>
                <a:spcPts val="0"/>
              </a:spcAft>
              <a:buClr>
                <a:schemeClr val="dk1"/>
              </a:buClr>
              <a:buSzPts val="2400"/>
              <a:buChar char="•"/>
            </a:pPr>
            <a:r>
              <a:rPr lang="en" sz="2000" dirty="0"/>
              <a:t>Effective when the other person or party has a better plan or solution.</a:t>
            </a:r>
          </a:p>
          <a:p>
            <a:pPr marL="342900" lvl="0" indent="-342900" algn="l" rtl="0">
              <a:spcBef>
                <a:spcPts val="480"/>
              </a:spcBef>
              <a:spcAft>
                <a:spcPts val="0"/>
              </a:spcAft>
              <a:buClr>
                <a:schemeClr val="dk1"/>
              </a:buClr>
              <a:buSzPts val="2400"/>
              <a:buChar char="•"/>
            </a:pPr>
            <a:endParaRPr sz="2000" dirty="0"/>
          </a:p>
          <a:p>
            <a:pPr marL="0" lvl="0" indent="0" algn="l" rtl="0">
              <a:spcBef>
                <a:spcPts val="480"/>
              </a:spcBef>
              <a:spcAft>
                <a:spcPts val="0"/>
              </a:spcAft>
              <a:buClr>
                <a:schemeClr val="dk1"/>
              </a:buClr>
              <a:buSzPts val="2400"/>
              <a:buNone/>
            </a:pPr>
            <a:r>
              <a:rPr lang="en" sz="2000" b="1" dirty="0"/>
              <a:t>Avoiding conflict:</a:t>
            </a:r>
            <a:r>
              <a:rPr lang="en" sz="2000" dirty="0"/>
              <a:t> are generally unassertive and uncooperative. </a:t>
            </a:r>
            <a:endParaRPr sz="2000" dirty="0"/>
          </a:p>
          <a:p>
            <a:pPr marL="342900" lvl="0" indent="-342900" algn="l" rtl="0">
              <a:spcBef>
                <a:spcPts val="480"/>
              </a:spcBef>
              <a:spcAft>
                <a:spcPts val="0"/>
              </a:spcAft>
              <a:buClr>
                <a:schemeClr val="dk1"/>
              </a:buClr>
              <a:buSzPts val="2400"/>
              <a:buChar char="•"/>
            </a:pPr>
            <a:r>
              <a:rPr lang="en" sz="2000" dirty="0"/>
              <a:t>Avoid the conflict entirely or delay their response instead of voicing concerns</a:t>
            </a:r>
            <a:endParaRPr sz="2000" dirty="0"/>
          </a:p>
          <a:p>
            <a:pPr marL="342900" lvl="0" indent="-342900" algn="l" rtl="0">
              <a:spcBef>
                <a:spcPts val="480"/>
              </a:spcBef>
              <a:spcAft>
                <a:spcPts val="0"/>
              </a:spcAft>
              <a:buClr>
                <a:schemeClr val="dk1"/>
              </a:buClr>
              <a:buSzPts val="2400"/>
              <a:buChar char="•"/>
            </a:pPr>
            <a:r>
              <a:rPr lang="en" sz="2000" dirty="0"/>
              <a:t>Can create some space in an emotional environment</a:t>
            </a:r>
            <a:endParaRPr sz="2000" dirty="0"/>
          </a:p>
          <a:p>
            <a:pPr marL="342900" lvl="0" indent="-342900" algn="l" rtl="0">
              <a:spcBef>
                <a:spcPts val="480"/>
              </a:spcBef>
              <a:spcAft>
                <a:spcPts val="0"/>
              </a:spcAft>
              <a:buClr>
                <a:schemeClr val="dk1"/>
              </a:buClr>
              <a:buSzPts val="2400"/>
              <a:buChar char="•"/>
            </a:pPr>
            <a:r>
              <a:rPr lang="en" sz="2000" dirty="0"/>
              <a:t>Not a good long-term strategy</a:t>
            </a:r>
            <a:endParaRPr sz="2000" dirty="0"/>
          </a:p>
          <a:p>
            <a:pPr marL="0" lvl="0" indent="0" algn="l" rtl="0">
              <a:spcBef>
                <a:spcPts val="480"/>
              </a:spcBef>
              <a:spcAft>
                <a:spcPts val="0"/>
              </a:spcAft>
              <a:buClr>
                <a:schemeClr val="dk1"/>
              </a:buClr>
              <a:buSzPts val="2400"/>
              <a:buNone/>
            </a:pPr>
            <a:endParaRPr sz="20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107"/>
          <p:cNvSpPr txBox="1">
            <a:spLocks noGrp="1"/>
          </p:cNvSpPr>
          <p:nvPr>
            <p:ph type="title"/>
          </p:nvPr>
        </p:nvSpPr>
        <p:spPr>
          <a:xfrm>
            <a:off x="107795" y="-11369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649" name="Google Shape;649;p107"/>
          <p:cNvSpPr txBox="1">
            <a:spLocks noGrp="1"/>
          </p:cNvSpPr>
          <p:nvPr>
            <p:ph type="body" idx="1"/>
          </p:nvPr>
        </p:nvSpPr>
        <p:spPr>
          <a:xfrm>
            <a:off x="457200" y="866728"/>
            <a:ext cx="8229600" cy="369705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spcBef>
                <a:spcPts val="0"/>
              </a:spcBef>
              <a:spcAft>
                <a:spcPts val="0"/>
              </a:spcAft>
              <a:buClr>
                <a:schemeClr val="dk1"/>
              </a:buClr>
              <a:buSzPts val="2400"/>
              <a:buNone/>
            </a:pPr>
            <a:r>
              <a:rPr lang="en" b="1" dirty="0"/>
              <a:t>Collaborators</a:t>
            </a:r>
            <a:r>
              <a:rPr lang="en" dirty="0"/>
              <a:t> are both assertive and cooperative. </a:t>
            </a:r>
            <a:endParaRPr dirty="0"/>
          </a:p>
          <a:p>
            <a:pPr marL="342900" lvl="0" indent="-342900" algn="l" rtl="0">
              <a:spcBef>
                <a:spcPts val="480"/>
              </a:spcBef>
              <a:spcAft>
                <a:spcPts val="0"/>
              </a:spcAft>
              <a:buClr>
                <a:schemeClr val="dk1"/>
              </a:buClr>
              <a:buSzPts val="2400"/>
              <a:buChar char="•"/>
            </a:pPr>
            <a:r>
              <a:rPr lang="en" dirty="0"/>
              <a:t>Assert own views while also listening to other views and welcoming differences</a:t>
            </a:r>
            <a:endParaRPr dirty="0"/>
          </a:p>
          <a:p>
            <a:pPr marL="342900" lvl="0" indent="-342900" algn="l" rtl="0">
              <a:spcBef>
                <a:spcPts val="480"/>
              </a:spcBef>
              <a:spcAft>
                <a:spcPts val="0"/>
              </a:spcAft>
              <a:buClr>
                <a:schemeClr val="dk1"/>
              </a:buClr>
              <a:buSzPts val="2400"/>
              <a:buChar char="•"/>
            </a:pPr>
            <a:r>
              <a:rPr lang="en" dirty="0"/>
              <a:t>Seek a “win-win” outcome</a:t>
            </a:r>
            <a:endParaRPr dirty="0"/>
          </a:p>
          <a:p>
            <a:pPr marL="342900" lvl="0" indent="-342900" algn="l" rtl="0">
              <a:spcBef>
                <a:spcPts val="480"/>
              </a:spcBef>
              <a:spcAft>
                <a:spcPts val="0"/>
              </a:spcAft>
              <a:buClr>
                <a:schemeClr val="dk1"/>
              </a:buClr>
              <a:buSzPts val="2400"/>
              <a:buChar char="•"/>
            </a:pPr>
            <a:r>
              <a:rPr lang="en" dirty="0"/>
              <a:t>Identify underlying concerns of a conflict</a:t>
            </a:r>
            <a:endParaRPr dirty="0"/>
          </a:p>
          <a:p>
            <a:pPr marL="342900" lvl="0" indent="-342900" algn="l" rtl="0">
              <a:spcBef>
                <a:spcPts val="480"/>
              </a:spcBef>
              <a:spcAft>
                <a:spcPts val="0"/>
              </a:spcAft>
              <a:buClr>
                <a:schemeClr val="dk1"/>
              </a:buClr>
              <a:buSzPts val="2400"/>
              <a:buChar char="•"/>
            </a:pPr>
            <a:r>
              <a:rPr lang="en" dirty="0"/>
              <a:t>Create room for multiple ideas</a:t>
            </a:r>
            <a:endParaRPr dirty="0"/>
          </a:p>
          <a:p>
            <a:pPr marL="342900" lvl="0" indent="-342900" algn="l" rtl="0">
              <a:spcBef>
                <a:spcPts val="480"/>
              </a:spcBef>
              <a:spcAft>
                <a:spcPts val="0"/>
              </a:spcAft>
              <a:buClr>
                <a:schemeClr val="dk1"/>
              </a:buClr>
              <a:buSzPts val="2400"/>
              <a:buChar char="•"/>
            </a:pPr>
            <a:r>
              <a:rPr lang="en" dirty="0"/>
              <a:t>Requires time and effort from both parties</a:t>
            </a:r>
            <a:endParaRPr dirty="0"/>
          </a:p>
          <a:p>
            <a:pPr marL="342900" lvl="0" indent="-19050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dirty="0"/>
              <a:t>People who approach conflict in a </a:t>
            </a:r>
            <a:r>
              <a:rPr lang="en" b="1" dirty="0"/>
              <a:t>competitive way</a:t>
            </a:r>
            <a:r>
              <a:rPr lang="en" dirty="0"/>
              <a:t> assert themselves and do not cooperate while pursuing their own concerns at another’s expense.</a:t>
            </a:r>
            <a:endParaRPr dirty="0"/>
          </a:p>
          <a:p>
            <a:pPr marL="0" lvl="0" indent="0" algn="l" rtl="0">
              <a:spcBef>
                <a:spcPts val="480"/>
              </a:spcBef>
              <a:spcAft>
                <a:spcPts val="0"/>
              </a:spcAft>
              <a:buClr>
                <a:schemeClr val="dk1"/>
              </a:buClr>
              <a:buSzPts val="2400"/>
              <a:buNone/>
            </a:pPr>
            <a:r>
              <a:rPr lang="en" dirty="0"/>
              <a:t> </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108"/>
          <p:cNvSpPr txBox="1">
            <a:spLocks noGrp="1"/>
          </p:cNvSpPr>
          <p:nvPr>
            <p:ph type="title"/>
          </p:nvPr>
        </p:nvSpPr>
        <p:spPr>
          <a:xfrm>
            <a:off x="249044" y="-184026"/>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655" name="Google Shape;655;p108"/>
          <p:cNvSpPr txBox="1">
            <a:spLocks noGrp="1"/>
          </p:cNvSpPr>
          <p:nvPr>
            <p:ph type="body" idx="1"/>
          </p:nvPr>
        </p:nvSpPr>
        <p:spPr>
          <a:xfrm>
            <a:off x="457200" y="673224"/>
            <a:ext cx="8229600" cy="3834425"/>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chemeClr val="dk1"/>
              </a:buClr>
              <a:buSzPts val="2400"/>
              <a:buChar char="•"/>
            </a:pPr>
            <a:r>
              <a:rPr lang="en" dirty="0"/>
              <a:t>Takes on a “win-lose” approach where one person wins and one person loses</a:t>
            </a:r>
            <a:endParaRPr dirty="0"/>
          </a:p>
          <a:p>
            <a:pPr marL="342900" lvl="0" indent="-342900" algn="l" rtl="0">
              <a:spcBef>
                <a:spcPts val="480"/>
              </a:spcBef>
              <a:spcAft>
                <a:spcPts val="0"/>
              </a:spcAft>
              <a:buClr>
                <a:schemeClr val="dk1"/>
              </a:buClr>
              <a:buSzPts val="2400"/>
              <a:buChar char="•"/>
            </a:pPr>
            <a:r>
              <a:rPr lang="en" dirty="0"/>
              <a:t>Does not rely on cooperation with the other party to reach outcome</a:t>
            </a:r>
            <a:endParaRPr dirty="0"/>
          </a:p>
          <a:p>
            <a:pPr marL="342900" lvl="0" indent="-342900" algn="l" rtl="0">
              <a:spcBef>
                <a:spcPts val="480"/>
              </a:spcBef>
              <a:spcAft>
                <a:spcPts val="0"/>
              </a:spcAft>
              <a:buClr>
                <a:schemeClr val="dk1"/>
              </a:buClr>
              <a:buSzPts val="2400"/>
              <a:buChar char="•"/>
            </a:pPr>
            <a:r>
              <a:rPr lang="en" dirty="0"/>
              <a:t>May be appropriate for emergencies when time is important</a:t>
            </a:r>
            <a:endParaRPr dirty="0"/>
          </a:p>
          <a:p>
            <a:pPr marL="0" lvl="0" indent="0" algn="l" rtl="0">
              <a:spcBef>
                <a:spcPts val="480"/>
              </a:spcBef>
              <a:spcAft>
                <a:spcPts val="0"/>
              </a:spcAft>
              <a:buClr>
                <a:schemeClr val="dk1"/>
              </a:buClr>
              <a:buSzPts val="2400"/>
              <a:buNone/>
            </a:pPr>
            <a:endParaRPr lang="en" b="1" dirty="0"/>
          </a:p>
          <a:p>
            <a:pPr marL="0" lvl="0" indent="0" algn="l" rtl="0">
              <a:spcBef>
                <a:spcPts val="480"/>
              </a:spcBef>
              <a:spcAft>
                <a:spcPts val="0"/>
              </a:spcAft>
              <a:buClr>
                <a:schemeClr val="dk1"/>
              </a:buClr>
              <a:buSzPts val="2400"/>
              <a:buNone/>
            </a:pPr>
            <a:r>
              <a:rPr lang="en" b="1" dirty="0"/>
              <a:t>Compromisers</a:t>
            </a:r>
            <a:r>
              <a:rPr lang="en" dirty="0"/>
              <a:t> are moderately assertive and moderately cooperative. </a:t>
            </a:r>
            <a:endParaRPr dirty="0"/>
          </a:p>
          <a:p>
            <a:pPr marL="0" lvl="0" indent="0" algn="l" rtl="0">
              <a:spcBef>
                <a:spcPts val="480"/>
              </a:spcBef>
              <a:spcAft>
                <a:spcPts val="0"/>
              </a:spcAft>
              <a:buClr>
                <a:schemeClr val="dk1"/>
              </a:buClr>
              <a:buSzPts val="2400"/>
              <a:buNone/>
            </a:pPr>
            <a:r>
              <a:rPr lang="en" dirty="0"/>
              <a:t>Try to find fast, mutually acceptable solutions to conflicts that partially satisfy both parties</a:t>
            </a:r>
            <a:endParaRPr dirty="0"/>
          </a:p>
          <a:p>
            <a:pPr marL="342900" lvl="0" indent="-342900" algn="l" rtl="0">
              <a:spcBef>
                <a:spcPts val="480"/>
              </a:spcBef>
              <a:spcAft>
                <a:spcPts val="0"/>
              </a:spcAft>
              <a:buClr>
                <a:schemeClr val="dk1"/>
              </a:buClr>
              <a:buSzPts val="2400"/>
              <a:buChar char="•"/>
            </a:pPr>
            <a:r>
              <a:rPr lang="en" dirty="0"/>
              <a:t>Results in a “lose-lose” approach</a:t>
            </a:r>
            <a:endParaRPr dirty="0"/>
          </a:p>
          <a:p>
            <a:pPr marL="342900" lvl="0" indent="-342900" algn="l" rtl="0">
              <a:spcBef>
                <a:spcPts val="480"/>
              </a:spcBef>
              <a:spcAft>
                <a:spcPts val="0"/>
              </a:spcAft>
              <a:buClr>
                <a:schemeClr val="dk1"/>
              </a:buClr>
              <a:buSzPts val="2400"/>
              <a:buChar char="•"/>
            </a:pPr>
            <a:r>
              <a:rPr lang="en" dirty="0"/>
              <a:t>Appropriate temporary solution</a:t>
            </a:r>
            <a:endParaRPr dirty="0"/>
          </a:p>
          <a:p>
            <a:pPr marL="342900" lvl="0" indent="-342900" algn="l" rtl="0">
              <a:spcBef>
                <a:spcPts val="480"/>
              </a:spcBef>
              <a:spcAft>
                <a:spcPts val="0"/>
              </a:spcAft>
              <a:buClr>
                <a:schemeClr val="dk1"/>
              </a:buClr>
              <a:buSzPts val="2400"/>
              <a:buChar char="•"/>
            </a:pPr>
            <a:r>
              <a:rPr lang="en" dirty="0"/>
              <a:t>Considered an easy way out when you need more time to collaborate to find a better solution</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09"/>
          <p:cNvSpPr txBox="1">
            <a:spLocks noGrp="1"/>
          </p:cNvSpPr>
          <p:nvPr>
            <p:ph type="title"/>
          </p:nvPr>
        </p:nvSpPr>
        <p:spPr>
          <a:xfrm>
            <a:off x="457200"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Disciplinary Procedures</a:t>
            </a:r>
            <a:endParaRPr b="1" dirty="0"/>
          </a:p>
        </p:txBody>
      </p:sp>
      <p:sp>
        <p:nvSpPr>
          <p:cNvPr id="661" name="Google Shape;661;p109"/>
          <p:cNvSpPr txBox="1">
            <a:spLocks noGrp="1"/>
          </p:cNvSpPr>
          <p:nvPr>
            <p:ph type="body" idx="1"/>
          </p:nvPr>
        </p:nvSpPr>
        <p:spPr>
          <a:xfrm>
            <a:off x="457200" y="874514"/>
            <a:ext cx="8229600" cy="339447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ts val="2400"/>
              <a:buNone/>
            </a:pPr>
            <a:r>
              <a:rPr lang="en" dirty="0"/>
              <a:t>The organisation’s disciplinary procedures are designed to support and encourage all employees to achieve and maintain the required standards of conduct, attendance and job performance</a:t>
            </a:r>
            <a:endParaRPr dirty="0"/>
          </a:p>
          <a:p>
            <a:pPr marL="0" lvl="0" indent="0" algn="l" rtl="0">
              <a:spcBef>
                <a:spcPts val="480"/>
              </a:spcBef>
              <a:spcAft>
                <a:spcPts val="0"/>
              </a:spcAft>
              <a:buClr>
                <a:schemeClr val="dk1"/>
              </a:buClr>
              <a:buSzPts val="2400"/>
              <a:buNone/>
            </a:pPr>
            <a:r>
              <a:rPr lang="en" dirty="0"/>
              <a:t>Procedure:</a:t>
            </a:r>
            <a:endParaRPr dirty="0"/>
          </a:p>
          <a:p>
            <a:pPr marL="342900" lvl="0" indent="-342900" algn="l" rtl="0">
              <a:spcBef>
                <a:spcPts val="480"/>
              </a:spcBef>
              <a:spcAft>
                <a:spcPts val="0"/>
              </a:spcAft>
              <a:buClr>
                <a:schemeClr val="dk1"/>
              </a:buClr>
              <a:buSzPts val="2400"/>
              <a:buChar char="•"/>
            </a:pPr>
            <a:r>
              <a:rPr lang="en" b="1" dirty="0"/>
              <a:t>Informal Process</a:t>
            </a:r>
            <a:r>
              <a:rPr lang="en" dirty="0"/>
              <a:t>: The Line Manager/Supervisor deal with minor problems in the first instance through informal discussion in order to avoid the need to implement the formal procedure.  Where informal action fails or the matter is more serious, the Formal Process may be utilised.</a:t>
            </a:r>
            <a:endParaRPr dirty="0"/>
          </a:p>
          <a:p>
            <a:pPr marL="342900" lvl="0" indent="-342900" algn="l" rtl="0">
              <a:spcBef>
                <a:spcPts val="480"/>
              </a:spcBef>
              <a:spcAft>
                <a:spcPts val="0"/>
              </a:spcAft>
              <a:buClr>
                <a:schemeClr val="dk1"/>
              </a:buClr>
              <a:buSzPts val="2400"/>
              <a:buChar char="•"/>
            </a:pPr>
            <a:r>
              <a:rPr lang="en" b="1" dirty="0"/>
              <a:t>Formal Process</a:t>
            </a:r>
            <a:r>
              <a:rPr lang="en" dirty="0"/>
              <a:t>: Discussion…</a:t>
            </a:r>
            <a:endParaRPr dirty="0"/>
          </a:p>
          <a:p>
            <a:pPr marL="342900" lvl="0" indent="-190500" algn="l" rtl="0">
              <a:spcBef>
                <a:spcPts val="480"/>
              </a:spcBef>
              <a:spcAft>
                <a:spcPts val="0"/>
              </a:spcAft>
              <a:buClr>
                <a:schemeClr val="dk1"/>
              </a:buClr>
              <a:buSzPts val="2400"/>
              <a:buNone/>
            </a:pPr>
            <a:endParaRPr b="1"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110"/>
          <p:cNvSpPr txBox="1">
            <a:spLocks noGrp="1"/>
          </p:cNvSpPr>
          <p:nvPr>
            <p:ph type="title"/>
          </p:nvPr>
        </p:nvSpPr>
        <p:spPr>
          <a:xfrm>
            <a:off x="375425" y="0"/>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Negotiation</a:t>
            </a:r>
            <a:endParaRPr b="1" dirty="0"/>
          </a:p>
        </p:txBody>
      </p:sp>
      <p:sp>
        <p:nvSpPr>
          <p:cNvPr id="667" name="Google Shape;667;p110"/>
          <p:cNvSpPr txBox="1">
            <a:spLocks noGrp="1"/>
          </p:cNvSpPr>
          <p:nvPr>
            <p:ph type="body" idx="1"/>
          </p:nvPr>
        </p:nvSpPr>
        <p:spPr>
          <a:xfrm>
            <a:off x="375425" y="991994"/>
            <a:ext cx="8411736" cy="3394472"/>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spcBef>
                <a:spcPts val="0"/>
              </a:spcBef>
              <a:spcAft>
                <a:spcPts val="0"/>
              </a:spcAft>
              <a:buClr>
                <a:schemeClr val="dk1"/>
              </a:buClr>
              <a:buSzPts val="2400"/>
              <a:buChar char="•"/>
            </a:pPr>
            <a:r>
              <a:rPr lang="en" dirty="0"/>
              <a:t>Negotiation takes place when two or more people, with differing views, come together to attempt to reach agreement on an issue. It is persuasive communication or bargaining.</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“Negotiation is about getting the best possible deal in the best possible way”</a:t>
            </a:r>
            <a:endParaRPr dirty="0"/>
          </a:p>
          <a:p>
            <a:pPr marL="0" lvl="0" indent="0" algn="l" rtl="0">
              <a:spcBef>
                <a:spcPts val="480"/>
              </a:spcBef>
              <a:spcAft>
                <a:spcPts val="0"/>
              </a:spcAft>
              <a:buClr>
                <a:schemeClr val="dk1"/>
              </a:buClr>
              <a:buSzPts val="2400"/>
              <a:buNone/>
            </a:pPr>
            <a:endParaRPr lang="en" dirty="0"/>
          </a:p>
          <a:p>
            <a:pPr marL="0" lvl="0" indent="0" algn="l" rtl="0">
              <a:spcBef>
                <a:spcPts val="480"/>
              </a:spcBef>
              <a:spcAft>
                <a:spcPts val="0"/>
              </a:spcAft>
              <a:buClr>
                <a:schemeClr val="dk1"/>
              </a:buClr>
              <a:buSzPts val="2400"/>
              <a:buNone/>
            </a:pPr>
            <a:r>
              <a:rPr lang="en" dirty="0"/>
              <a:t>Types of negotiation</a:t>
            </a:r>
            <a:endParaRPr dirty="0"/>
          </a:p>
          <a:p>
            <a:pPr marL="342900" lvl="0" indent="-342900" algn="l" rtl="0">
              <a:spcBef>
                <a:spcPts val="480"/>
              </a:spcBef>
              <a:spcAft>
                <a:spcPts val="0"/>
              </a:spcAft>
              <a:buClr>
                <a:schemeClr val="dk1"/>
              </a:buClr>
              <a:buSzPts val="2400"/>
              <a:buChar char="•"/>
            </a:pPr>
            <a:r>
              <a:rPr lang="en" b="1" dirty="0"/>
              <a:t>Distributive (win-lose)</a:t>
            </a:r>
            <a:endParaRPr dirty="0"/>
          </a:p>
          <a:p>
            <a:pPr marL="342900" lvl="0" indent="-342900" algn="l" rtl="0">
              <a:spcBef>
                <a:spcPts val="480"/>
              </a:spcBef>
              <a:spcAft>
                <a:spcPts val="0"/>
              </a:spcAft>
              <a:buClr>
                <a:schemeClr val="dk1"/>
              </a:buClr>
              <a:buSzPts val="2400"/>
              <a:buChar char="•"/>
            </a:pPr>
            <a:r>
              <a:rPr lang="en" b="1" dirty="0"/>
              <a:t>Integrative (win-win)</a:t>
            </a:r>
            <a:endParaRPr dirty="0"/>
          </a:p>
          <a:p>
            <a:pPr marL="0" lvl="0" indent="0" algn="l" rtl="0">
              <a:spcBef>
                <a:spcPts val="480"/>
              </a:spcBef>
              <a:spcAft>
                <a:spcPts val="0"/>
              </a:spcAft>
              <a:buClr>
                <a:schemeClr val="dk1"/>
              </a:buClr>
              <a:buSzPts val="2400"/>
              <a:buNone/>
            </a:pPr>
            <a:endParaRPr lang="en" dirty="0"/>
          </a:p>
          <a:p>
            <a:pPr marL="0" lvl="0" indent="0" algn="l" rtl="0">
              <a:spcBef>
                <a:spcPts val="480"/>
              </a:spcBef>
              <a:spcAft>
                <a:spcPts val="0"/>
              </a:spcAft>
              <a:buClr>
                <a:schemeClr val="dk1"/>
              </a:buClr>
              <a:buSzPts val="2400"/>
              <a:buNone/>
            </a:pPr>
            <a:r>
              <a:rPr lang="en" dirty="0"/>
              <a:t>Benefits of  win-win …</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111"/>
          <p:cNvSpPr txBox="1">
            <a:spLocks noGrp="1"/>
          </p:cNvSpPr>
          <p:nvPr>
            <p:ph type="title"/>
          </p:nvPr>
        </p:nvSpPr>
        <p:spPr>
          <a:xfrm>
            <a:off x="397727" y="-69085"/>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Termination </a:t>
            </a:r>
            <a:endParaRPr dirty="0"/>
          </a:p>
        </p:txBody>
      </p:sp>
      <p:sp>
        <p:nvSpPr>
          <p:cNvPr id="673" name="Google Shape;673;p111"/>
          <p:cNvSpPr txBox="1">
            <a:spLocks noGrp="1"/>
          </p:cNvSpPr>
          <p:nvPr>
            <p:ph type="body" idx="1"/>
          </p:nvPr>
        </p:nvSpPr>
        <p:spPr>
          <a:xfrm>
            <a:off x="397727" y="788165"/>
            <a:ext cx="8229600" cy="339447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 sz="2100" b="1" dirty="0"/>
              <a:t>Termination</a:t>
            </a:r>
            <a:r>
              <a:rPr lang="en" sz="2100" dirty="0"/>
              <a:t> refers to any condition where the employment relationship between the employer and the employee is annulled.</a:t>
            </a:r>
            <a:endParaRPr sz="2100" dirty="0"/>
          </a:p>
          <a:p>
            <a:pPr marL="342900" lvl="0" indent="-342900" algn="l" rtl="0">
              <a:spcBef>
                <a:spcPts val="480"/>
              </a:spcBef>
              <a:spcAft>
                <a:spcPts val="0"/>
              </a:spcAft>
              <a:buClr>
                <a:schemeClr val="dk1"/>
              </a:buClr>
              <a:buSzPts val="2400"/>
              <a:buChar char="•"/>
            </a:pPr>
            <a:r>
              <a:rPr lang="en" sz="2100" dirty="0"/>
              <a:t>Resignation</a:t>
            </a:r>
            <a:endParaRPr sz="2100" dirty="0"/>
          </a:p>
          <a:p>
            <a:pPr marL="342900" lvl="0" indent="-342900" algn="l" rtl="0">
              <a:spcBef>
                <a:spcPts val="480"/>
              </a:spcBef>
              <a:spcAft>
                <a:spcPts val="0"/>
              </a:spcAft>
              <a:buClr>
                <a:schemeClr val="dk1"/>
              </a:buClr>
              <a:buSzPts val="2400"/>
              <a:buChar char="•"/>
            </a:pPr>
            <a:r>
              <a:rPr lang="en" sz="2100" dirty="0"/>
              <a:t> Redundancy</a:t>
            </a:r>
            <a:endParaRPr sz="2100" dirty="0"/>
          </a:p>
          <a:p>
            <a:pPr marL="342900" lvl="0" indent="-342900" algn="l" rtl="0">
              <a:spcBef>
                <a:spcPts val="480"/>
              </a:spcBef>
              <a:spcAft>
                <a:spcPts val="0"/>
              </a:spcAft>
              <a:buClr>
                <a:schemeClr val="dk1"/>
              </a:buClr>
              <a:buSzPts val="2400"/>
              <a:buChar char="•"/>
            </a:pPr>
            <a:r>
              <a:rPr lang="en" sz="2100" dirty="0"/>
              <a:t> Retirement, and</a:t>
            </a:r>
            <a:endParaRPr sz="2100" dirty="0"/>
          </a:p>
          <a:p>
            <a:pPr marL="342900" lvl="0" indent="-342900" algn="l" rtl="0">
              <a:spcBef>
                <a:spcPts val="480"/>
              </a:spcBef>
              <a:spcAft>
                <a:spcPts val="0"/>
              </a:spcAft>
              <a:buClr>
                <a:schemeClr val="dk1"/>
              </a:buClr>
              <a:buSzPts val="2400"/>
              <a:buChar char="•"/>
            </a:pPr>
            <a:r>
              <a:rPr lang="en" sz="2100" dirty="0"/>
              <a:t> Dismissal with cause</a:t>
            </a:r>
            <a:endParaRPr sz="2100" dirty="0"/>
          </a:p>
          <a:p>
            <a:pPr marL="0" lvl="0" indent="0" algn="l" rtl="0">
              <a:spcBef>
                <a:spcPts val="480"/>
              </a:spcBef>
              <a:spcAft>
                <a:spcPts val="0"/>
              </a:spcAft>
              <a:buClr>
                <a:schemeClr val="dk1"/>
              </a:buClr>
              <a:buSzPts val="2400"/>
              <a:buNone/>
            </a:pPr>
            <a:endParaRPr lang="en" sz="2100" dirty="0"/>
          </a:p>
          <a:p>
            <a:pPr marL="0" lvl="0" indent="0" algn="l" rtl="0">
              <a:spcBef>
                <a:spcPts val="480"/>
              </a:spcBef>
              <a:spcAft>
                <a:spcPts val="0"/>
              </a:spcAft>
              <a:buClr>
                <a:schemeClr val="dk1"/>
              </a:buClr>
              <a:buSzPts val="2400"/>
              <a:buNone/>
            </a:pPr>
            <a:r>
              <a:rPr lang="en" sz="2100" b="1" dirty="0"/>
              <a:t>Termination as a result of the disciplinary process</a:t>
            </a:r>
            <a:r>
              <a:rPr lang="en" sz="2100" dirty="0"/>
              <a:t> - If the unsatisfactory behaviour continues after two written warnings, termination may be necessary. The employee will be well aware of the likelihood of this consequence. </a:t>
            </a:r>
            <a:endParaRPr sz="2100" dirty="0"/>
          </a:p>
          <a:p>
            <a:pPr marL="342900" lvl="0" indent="-190500" algn="l" rtl="0">
              <a:spcBef>
                <a:spcPts val="480"/>
              </a:spcBef>
              <a:spcAft>
                <a:spcPts val="0"/>
              </a:spcAft>
              <a:buClr>
                <a:schemeClr val="dk1"/>
              </a:buClr>
              <a:buSzPts val="2400"/>
              <a:buNone/>
            </a:pPr>
            <a:endParaRPr sz="21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12"/>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Redundancy</a:t>
            </a:r>
            <a:endParaRPr/>
          </a:p>
        </p:txBody>
      </p:sp>
      <p:sp>
        <p:nvSpPr>
          <p:cNvPr id="679" name="Google Shape;679;p112"/>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a:t>Redundancy: This occurs when a particular job is no longer required at the practice or less people are needed to perform the amount of work available.</a:t>
            </a:r>
            <a:endParaRPr/>
          </a:p>
          <a:p>
            <a:pPr marL="0" lvl="0" indent="0" algn="l" rtl="0">
              <a:spcBef>
                <a:spcPts val="480"/>
              </a:spcBef>
              <a:spcAft>
                <a:spcPts val="0"/>
              </a:spcAft>
              <a:buClr>
                <a:schemeClr val="dk1"/>
              </a:buClr>
              <a:buSzPts val="2400"/>
              <a:buNone/>
            </a:pPr>
            <a:endParaRPr/>
          </a:p>
          <a:p>
            <a:pPr marL="0" lvl="0" indent="0" algn="l" rtl="0">
              <a:spcBef>
                <a:spcPts val="480"/>
              </a:spcBef>
              <a:spcAft>
                <a:spcPts val="0"/>
              </a:spcAft>
              <a:buClr>
                <a:schemeClr val="dk1"/>
              </a:buClr>
              <a:buSzPts val="2400"/>
              <a:buNone/>
            </a:pPr>
            <a:r>
              <a:rPr lang="en"/>
              <a:t>Abandonment of employment, occurs when an employee fails to attend his/her place of employment for three days or more without having prior authorisation for the absence and has not contacted the employer to explain the reason for the absence.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113"/>
          <p:cNvSpPr txBox="1">
            <a:spLocks noGrp="1"/>
          </p:cNvSpPr>
          <p:nvPr>
            <p:ph type="title"/>
          </p:nvPr>
        </p:nvSpPr>
        <p:spPr>
          <a:xfrm>
            <a:off x="539552" y="1653648"/>
            <a:ext cx="8229600" cy="85725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a:t>Employment relations outcome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xfrm>
            <a:off x="457200" y="-13572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History of Employment Relations</a:t>
            </a:r>
            <a:endParaRPr b="1" dirty="0"/>
          </a:p>
        </p:txBody>
      </p:sp>
      <p:sp>
        <p:nvSpPr>
          <p:cNvPr id="181" name="Google Shape;181;p33"/>
          <p:cNvSpPr txBox="1">
            <a:spLocks noGrp="1"/>
          </p:cNvSpPr>
          <p:nvPr>
            <p:ph type="body" idx="1"/>
          </p:nvPr>
        </p:nvSpPr>
        <p:spPr>
          <a:xfrm>
            <a:off x="452667" y="760606"/>
            <a:ext cx="8229600" cy="4382894"/>
          </a:xfrm>
          <a:prstGeom prst="rect">
            <a:avLst/>
          </a:prstGeom>
          <a:noFill/>
          <a:ln>
            <a:noFill/>
          </a:ln>
        </p:spPr>
        <p:txBody>
          <a:bodyPr spcFirstLastPara="1" wrap="square" lIns="91425" tIns="45700" rIns="91425" bIns="45700" anchor="t" anchorCtr="0">
            <a:noAutofit/>
          </a:bodyPr>
          <a:lstStyle/>
          <a:p>
            <a:pPr marL="57150" lvl="0" indent="0" algn="l" rtl="0">
              <a:spcBef>
                <a:spcPts val="0"/>
              </a:spcBef>
              <a:spcAft>
                <a:spcPts val="0"/>
              </a:spcAft>
              <a:buClr>
                <a:srgbClr val="000000"/>
              </a:buClr>
              <a:buSzPts val="2400"/>
              <a:buNone/>
            </a:pPr>
            <a:r>
              <a:rPr lang="en" dirty="0">
                <a:solidFill>
                  <a:srgbClr val="000000"/>
                </a:solidFill>
              </a:rPr>
              <a:t>                       Long history of industrial unrest</a:t>
            </a:r>
            <a:endParaRPr dirty="0"/>
          </a:p>
          <a:p>
            <a:pPr marL="57150" lvl="0" indent="0" algn="l" rtl="0">
              <a:spcBef>
                <a:spcPts val="1200"/>
              </a:spcBef>
              <a:spcAft>
                <a:spcPts val="0"/>
              </a:spcAft>
              <a:buClr>
                <a:schemeClr val="dk1"/>
              </a:buClr>
              <a:buSzPts val="2400"/>
              <a:buNone/>
            </a:pPr>
            <a:endParaRPr dirty="0">
              <a:solidFill>
                <a:srgbClr val="000000"/>
              </a:solidFill>
            </a:endParaRPr>
          </a:p>
          <a:p>
            <a:pPr marL="57150" lvl="0" indent="0" algn="l" rtl="0">
              <a:spcBef>
                <a:spcPts val="1200"/>
              </a:spcBef>
              <a:spcAft>
                <a:spcPts val="0"/>
              </a:spcAft>
              <a:buClr>
                <a:srgbClr val="000000"/>
              </a:buClr>
              <a:buSzPts val="2400"/>
              <a:buNone/>
            </a:pPr>
            <a:r>
              <a:rPr lang="en" dirty="0">
                <a:solidFill>
                  <a:srgbClr val="000000"/>
                </a:solidFill>
              </a:rPr>
              <a:t>       profit maximization                                       suppression of labour</a:t>
            </a:r>
            <a:endParaRPr dirty="0"/>
          </a:p>
          <a:p>
            <a:pPr marL="57150" lvl="0" indent="0" algn="l" rtl="0">
              <a:spcBef>
                <a:spcPts val="1200"/>
              </a:spcBef>
              <a:spcAft>
                <a:spcPts val="0"/>
              </a:spcAft>
              <a:buClr>
                <a:srgbClr val="000000"/>
              </a:buClr>
              <a:buSzPts val="2400"/>
              <a:buNone/>
            </a:pPr>
            <a:r>
              <a:rPr lang="en" dirty="0">
                <a:solidFill>
                  <a:srgbClr val="000000"/>
                </a:solidFill>
              </a:rPr>
              <a:t>                                        Friction between actors</a:t>
            </a:r>
            <a:endParaRPr dirty="0"/>
          </a:p>
          <a:p>
            <a:pPr marL="57150" lvl="0" indent="0" algn="l" rtl="0">
              <a:spcBef>
                <a:spcPts val="1200"/>
              </a:spcBef>
              <a:spcAft>
                <a:spcPts val="0"/>
              </a:spcAft>
              <a:buClr>
                <a:srgbClr val="000000"/>
              </a:buClr>
              <a:buSzPts val="2400"/>
              <a:buNone/>
            </a:pPr>
            <a:r>
              <a:rPr lang="en" dirty="0">
                <a:solidFill>
                  <a:srgbClr val="000000"/>
                </a:solidFill>
              </a:rPr>
              <a:t>Grew out of the need to protect the common interest of workers</a:t>
            </a:r>
            <a:endParaRPr dirty="0"/>
          </a:p>
          <a:p>
            <a:pPr marL="57150" lvl="0" indent="0" algn="l" rtl="0">
              <a:spcBef>
                <a:spcPts val="1200"/>
              </a:spcBef>
              <a:spcAft>
                <a:spcPts val="0"/>
              </a:spcAft>
              <a:buClr>
                <a:srgbClr val="000000"/>
              </a:buClr>
              <a:buSzPts val="2400"/>
              <a:buNone/>
            </a:pPr>
            <a:r>
              <a:rPr lang="en" b="1" dirty="0">
                <a:solidFill>
                  <a:srgbClr val="000000"/>
                </a:solidFill>
              </a:rPr>
              <a:t>Classical Industrial Relations Theory (1890s to 1980s) </a:t>
            </a:r>
            <a:r>
              <a:rPr lang="en" i="1" dirty="0">
                <a:solidFill>
                  <a:srgbClr val="000000"/>
                </a:solidFill>
              </a:rPr>
              <a:t>organized labor furthered its goals</a:t>
            </a:r>
            <a:r>
              <a:rPr lang="en" dirty="0">
                <a:solidFill>
                  <a:srgbClr val="000000"/>
                </a:solidFill>
              </a:rPr>
              <a:t>—through collective bargaining, legal enactment, and mutual insurance.</a:t>
            </a:r>
            <a:endParaRPr dirty="0"/>
          </a:p>
          <a:p>
            <a:pPr marL="57150" lvl="0" indent="0" algn="l" rtl="0">
              <a:spcBef>
                <a:spcPts val="1200"/>
              </a:spcBef>
              <a:spcAft>
                <a:spcPts val="0"/>
              </a:spcAft>
              <a:buClr>
                <a:srgbClr val="000000"/>
              </a:buClr>
              <a:buSzPts val="2400"/>
              <a:buNone/>
            </a:pPr>
            <a:r>
              <a:rPr lang="en" dirty="0">
                <a:solidFill>
                  <a:srgbClr val="000000"/>
                </a:solidFill>
              </a:rPr>
              <a:t>.</a:t>
            </a:r>
            <a:endParaRPr dirty="0"/>
          </a:p>
          <a:p>
            <a:pPr marL="57150" lvl="0" indent="0" algn="l" rtl="0">
              <a:spcBef>
                <a:spcPts val="1200"/>
              </a:spcBef>
              <a:spcAft>
                <a:spcPts val="0"/>
              </a:spcAft>
              <a:buClr>
                <a:srgbClr val="000000"/>
              </a:buClr>
              <a:buSzPts val="2400"/>
              <a:buNone/>
            </a:pPr>
            <a:r>
              <a:rPr lang="en" dirty="0">
                <a:solidFill>
                  <a:srgbClr val="000000"/>
                </a:solidFill>
              </a:rPr>
              <a:t> </a:t>
            </a:r>
            <a:endParaRPr dirty="0">
              <a:solidFill>
                <a:srgbClr val="000000"/>
              </a:solidFill>
            </a:endParaRPr>
          </a:p>
        </p:txBody>
      </p:sp>
      <p:cxnSp>
        <p:nvCxnSpPr>
          <p:cNvPr id="183" name="Google Shape;183;p33"/>
          <p:cNvCxnSpPr/>
          <p:nvPr/>
        </p:nvCxnSpPr>
        <p:spPr>
          <a:xfrm rot="10800000" flipH="1">
            <a:off x="2273898" y="1518633"/>
            <a:ext cx="576064" cy="378042"/>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184" name="Google Shape;184;p33"/>
          <p:cNvCxnSpPr/>
          <p:nvPr/>
        </p:nvCxnSpPr>
        <p:spPr>
          <a:xfrm rot="10800000">
            <a:off x="5730423" y="1491630"/>
            <a:ext cx="701409" cy="432048"/>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185" name="Google Shape;185;p33"/>
          <p:cNvCxnSpPr/>
          <p:nvPr/>
        </p:nvCxnSpPr>
        <p:spPr>
          <a:xfrm rot="10800000" flipH="1">
            <a:off x="4115487" y="1491630"/>
            <a:ext cx="61379" cy="810090"/>
          </a:xfrm>
          <a:prstGeom prst="straightConnector1">
            <a:avLst/>
          </a:prstGeom>
          <a:noFill/>
          <a:ln w="25400" cap="flat" cmpd="sng">
            <a:solidFill>
              <a:schemeClr val="dk1"/>
            </a:solidFill>
            <a:prstDash val="solid"/>
            <a:round/>
            <a:headEnd type="none" w="sm" len="sm"/>
            <a:tailEnd type="triangle" w="med" len="med"/>
          </a:ln>
          <a:effectLst>
            <a:outerShdw blurRad="40000" dist="20000" dir="5400000" rotWithShape="0">
              <a:srgbClr val="000000">
                <a:alpha val="37647"/>
              </a:srgbClr>
            </a:outerShdw>
          </a:effectLst>
        </p:spPr>
      </p:cxn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114"/>
          <p:cNvSpPr txBox="1">
            <a:spLocks noGrp="1"/>
          </p:cNvSpPr>
          <p:nvPr>
            <p:ph type="title"/>
          </p:nvPr>
        </p:nvSpPr>
        <p:spPr>
          <a:xfrm>
            <a:off x="457200" y="-308372"/>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br>
              <a:rPr lang="en" dirty="0"/>
            </a:br>
            <a:br>
              <a:rPr lang="en" dirty="0"/>
            </a:br>
            <a:r>
              <a:rPr lang="en" b="1" dirty="0"/>
              <a:t>Employee Performance</a:t>
            </a:r>
            <a:br>
              <a:rPr lang="en" dirty="0"/>
            </a:br>
            <a:endParaRPr dirty="0"/>
          </a:p>
        </p:txBody>
      </p:sp>
      <p:sp>
        <p:nvSpPr>
          <p:cNvPr id="690" name="Google Shape;690;p114"/>
          <p:cNvSpPr txBox="1">
            <a:spLocks noGrp="1"/>
          </p:cNvSpPr>
          <p:nvPr>
            <p:ph type="body" idx="1"/>
          </p:nvPr>
        </p:nvSpPr>
        <p:spPr>
          <a:xfrm>
            <a:off x="251520" y="939955"/>
            <a:ext cx="843528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chemeClr val="dk1"/>
              </a:buClr>
              <a:buSzPts val="2400"/>
              <a:buChar char="•"/>
            </a:pPr>
            <a:r>
              <a:rPr lang="en" dirty="0"/>
              <a:t>Performance is the process whereby an organization establishes the parameters within which programmes, investments, and acquisitions are reaching the desired results (Jones, 2000). </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Performance is a multicomponent concept and on the fundamental level one can distinguish the process aspect of performance, that is, behavioral engagements from an expected outcome (Borman, &amp; Motowidlo, 1993; Campbell et al., 1993; Roe, 1999). </a:t>
            </a:r>
          </a:p>
          <a:p>
            <a:pPr marL="800100" lvl="1" indent="-342900">
              <a:buChar char="•"/>
            </a:pPr>
            <a:r>
              <a:rPr lang="en" dirty="0"/>
              <a:t>The behavior over here denotes the action people exhibit to accomplish a work, whereas the outcome aspect states about the consequence of individual’s job behavior (Campbell, 1990). </a:t>
            </a: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115"/>
          <p:cNvSpPr txBox="1">
            <a:spLocks noGrp="1"/>
          </p:cNvSpPr>
          <p:nvPr>
            <p:ph type="title"/>
          </p:nvPr>
        </p:nvSpPr>
        <p:spPr>
          <a:xfrm>
            <a:off x="635619" y="-170985"/>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Times New Roman"/>
              <a:buNone/>
            </a:pPr>
            <a:r>
              <a:rPr lang="en" b="1" dirty="0"/>
              <a:t>Objective of Performance measurement</a:t>
            </a:r>
            <a:endParaRPr b="1" dirty="0"/>
          </a:p>
        </p:txBody>
      </p:sp>
      <p:sp>
        <p:nvSpPr>
          <p:cNvPr id="696" name="Google Shape;696;p115"/>
          <p:cNvSpPr txBox="1">
            <a:spLocks noGrp="1"/>
          </p:cNvSpPr>
          <p:nvPr>
            <p:ph type="body" idx="1"/>
          </p:nvPr>
        </p:nvSpPr>
        <p:spPr>
          <a:xfrm>
            <a:off x="382859" y="748133"/>
            <a:ext cx="8229600" cy="339447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 sz="1800" dirty="0"/>
              <a:t>Behn (2003) gives eight reasons for measuring performance; </a:t>
            </a:r>
            <a:endParaRPr sz="1800" dirty="0"/>
          </a:p>
          <a:p>
            <a:pPr marL="0" lvl="0" indent="0" algn="l" rtl="0">
              <a:spcBef>
                <a:spcPts val="480"/>
              </a:spcBef>
              <a:spcAft>
                <a:spcPts val="0"/>
              </a:spcAft>
              <a:buClr>
                <a:schemeClr val="dk1"/>
              </a:buClr>
              <a:buSzPts val="2400"/>
              <a:buNone/>
            </a:pPr>
            <a:r>
              <a:rPr lang="en" sz="1800" dirty="0"/>
              <a:t>To: </a:t>
            </a:r>
          </a:p>
          <a:p>
            <a:pPr marL="0" lvl="0" indent="0" algn="l" rtl="0">
              <a:spcBef>
                <a:spcPts val="480"/>
              </a:spcBef>
              <a:spcAft>
                <a:spcPts val="0"/>
              </a:spcAft>
              <a:buClr>
                <a:schemeClr val="dk1"/>
              </a:buClr>
              <a:buSzPts val="2400"/>
              <a:buNone/>
            </a:pPr>
            <a:r>
              <a:rPr lang="en" sz="1800" dirty="0"/>
              <a:t>Evaluate</a:t>
            </a:r>
            <a:endParaRPr sz="1800" dirty="0"/>
          </a:p>
          <a:p>
            <a:pPr marL="0" lvl="0" indent="0" algn="l" rtl="0">
              <a:spcBef>
                <a:spcPts val="480"/>
              </a:spcBef>
              <a:spcAft>
                <a:spcPts val="0"/>
              </a:spcAft>
              <a:buClr>
                <a:schemeClr val="dk1"/>
              </a:buClr>
              <a:buSzPts val="2400"/>
              <a:buNone/>
            </a:pPr>
            <a:r>
              <a:rPr lang="en" sz="1800" dirty="0"/>
              <a:t>Control, </a:t>
            </a:r>
            <a:endParaRPr sz="1800" dirty="0"/>
          </a:p>
          <a:p>
            <a:pPr marL="0" lvl="0" indent="0" algn="l" rtl="0">
              <a:spcBef>
                <a:spcPts val="480"/>
              </a:spcBef>
              <a:spcAft>
                <a:spcPts val="0"/>
              </a:spcAft>
              <a:buClr>
                <a:schemeClr val="dk1"/>
              </a:buClr>
              <a:buSzPts val="2400"/>
              <a:buNone/>
            </a:pPr>
            <a:r>
              <a:rPr lang="en" sz="1800" dirty="0"/>
              <a:t>Budget,</a:t>
            </a:r>
            <a:endParaRPr sz="1800" dirty="0"/>
          </a:p>
          <a:p>
            <a:pPr marL="0" lvl="0" indent="0" algn="l" rtl="0">
              <a:spcBef>
                <a:spcPts val="480"/>
              </a:spcBef>
              <a:spcAft>
                <a:spcPts val="0"/>
              </a:spcAft>
              <a:buClr>
                <a:schemeClr val="dk1"/>
              </a:buClr>
              <a:buSzPts val="2400"/>
              <a:buNone/>
            </a:pPr>
            <a:r>
              <a:rPr lang="en" sz="1800" dirty="0"/>
              <a:t>Motivate,</a:t>
            </a:r>
            <a:endParaRPr sz="1800" dirty="0"/>
          </a:p>
          <a:p>
            <a:pPr marL="0" lvl="0" indent="0" algn="l" rtl="0">
              <a:spcBef>
                <a:spcPts val="480"/>
              </a:spcBef>
              <a:spcAft>
                <a:spcPts val="0"/>
              </a:spcAft>
              <a:buClr>
                <a:schemeClr val="dk1"/>
              </a:buClr>
              <a:buSzPts val="2400"/>
              <a:buNone/>
            </a:pPr>
            <a:r>
              <a:rPr lang="en" sz="1800" dirty="0"/>
              <a:t>Celebrate, </a:t>
            </a:r>
            <a:endParaRPr sz="1800" dirty="0"/>
          </a:p>
          <a:p>
            <a:pPr marL="0" lvl="0" indent="0" algn="l" rtl="0">
              <a:spcBef>
                <a:spcPts val="480"/>
              </a:spcBef>
              <a:spcAft>
                <a:spcPts val="0"/>
              </a:spcAft>
              <a:buClr>
                <a:schemeClr val="dk1"/>
              </a:buClr>
              <a:buSzPts val="2400"/>
              <a:buNone/>
            </a:pPr>
            <a:r>
              <a:rPr lang="en" sz="1800" dirty="0"/>
              <a:t>Promote,</a:t>
            </a:r>
            <a:endParaRPr sz="1800" dirty="0"/>
          </a:p>
          <a:p>
            <a:pPr marL="0" lvl="0" indent="0" algn="l" rtl="0">
              <a:spcBef>
                <a:spcPts val="480"/>
              </a:spcBef>
              <a:spcAft>
                <a:spcPts val="0"/>
              </a:spcAft>
              <a:buClr>
                <a:schemeClr val="dk1"/>
              </a:buClr>
              <a:buSzPts val="2400"/>
              <a:buNone/>
            </a:pPr>
            <a:r>
              <a:rPr lang="en" sz="1800" dirty="0"/>
              <a:t>Learn </a:t>
            </a:r>
            <a:endParaRPr sz="1800" dirty="0"/>
          </a:p>
          <a:p>
            <a:pPr marL="0" lvl="0" indent="0" algn="l" rtl="0">
              <a:spcBef>
                <a:spcPts val="480"/>
              </a:spcBef>
              <a:spcAft>
                <a:spcPts val="0"/>
              </a:spcAft>
              <a:buClr>
                <a:schemeClr val="dk1"/>
              </a:buClr>
              <a:buSzPts val="2400"/>
              <a:buNone/>
            </a:pPr>
            <a:endParaRPr lang="en" sz="1800" dirty="0"/>
          </a:p>
          <a:p>
            <a:pPr marL="0" lvl="0" indent="0" algn="l" rtl="0">
              <a:spcBef>
                <a:spcPts val="480"/>
              </a:spcBef>
              <a:spcAft>
                <a:spcPts val="0"/>
              </a:spcAft>
              <a:buClr>
                <a:schemeClr val="dk1"/>
              </a:buClr>
              <a:buSzPts val="2400"/>
              <a:buNone/>
            </a:pPr>
            <a:r>
              <a:rPr lang="en" sz="1800" dirty="0"/>
              <a:t>Performance measurement enables organizations to assess their progress and identify strengths and problem areas</a:t>
            </a:r>
            <a:endParaRPr sz="1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116"/>
          <p:cNvSpPr txBox="1">
            <a:spLocks noGrp="1"/>
          </p:cNvSpPr>
          <p:nvPr>
            <p:ph type="title"/>
          </p:nvPr>
        </p:nvSpPr>
        <p:spPr>
          <a:xfrm>
            <a:off x="457200" y="-135992"/>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Occupational health and safety</a:t>
            </a:r>
            <a:endParaRPr b="1" dirty="0"/>
          </a:p>
        </p:txBody>
      </p:sp>
      <p:sp>
        <p:nvSpPr>
          <p:cNvPr id="702" name="Google Shape;702;p116"/>
          <p:cNvSpPr txBox="1">
            <a:spLocks noGrp="1"/>
          </p:cNvSpPr>
          <p:nvPr>
            <p:ph type="body" idx="1"/>
          </p:nvPr>
        </p:nvSpPr>
        <p:spPr>
          <a:xfrm>
            <a:off x="457200" y="721258"/>
            <a:ext cx="8229600" cy="39130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Clr>
                <a:schemeClr val="dk1"/>
              </a:buClr>
              <a:buSzPts val="2400"/>
              <a:buNone/>
            </a:pPr>
            <a:r>
              <a:rPr lang="en" dirty="0"/>
              <a:t>Elimination or minimization of damage or harm to people in the workplace, their working tools, equipment, materials, products, etc., and their living and working environment. </a:t>
            </a:r>
            <a:endParaRPr dirty="0"/>
          </a:p>
          <a:p>
            <a:pPr marL="342900" lvl="0" indent="-342900" algn="l" rtl="0">
              <a:spcBef>
                <a:spcPts val="480"/>
              </a:spcBef>
              <a:spcAft>
                <a:spcPts val="0"/>
              </a:spcAft>
              <a:buClr>
                <a:schemeClr val="dk1"/>
              </a:buClr>
              <a:buSzPts val="2400"/>
              <a:buChar char="•"/>
            </a:pPr>
            <a:r>
              <a:rPr lang="en" dirty="0"/>
              <a:t>Safety — acute injuries/events </a:t>
            </a:r>
            <a:endParaRPr dirty="0"/>
          </a:p>
          <a:p>
            <a:pPr marL="342900" lvl="0" indent="-342900" algn="l" rtl="0">
              <a:spcBef>
                <a:spcPts val="480"/>
              </a:spcBef>
              <a:spcAft>
                <a:spcPts val="0"/>
              </a:spcAft>
              <a:buClr>
                <a:schemeClr val="dk1"/>
              </a:buClr>
              <a:buSzPts val="2400"/>
              <a:buChar char="•"/>
            </a:pPr>
            <a:r>
              <a:rPr lang="en" dirty="0"/>
              <a:t>Health — chronic exposures over time </a:t>
            </a:r>
            <a:endParaRPr dirty="0"/>
          </a:p>
          <a:p>
            <a:pPr marL="0" lvl="0" indent="0" algn="l" rtl="0">
              <a:spcBef>
                <a:spcPts val="480"/>
              </a:spcBef>
              <a:spcAft>
                <a:spcPts val="0"/>
              </a:spcAft>
              <a:buClr>
                <a:schemeClr val="dk1"/>
              </a:buClr>
              <a:buSzPts val="2400"/>
              <a:buNone/>
            </a:pPr>
            <a:endParaRPr lang="en" dirty="0"/>
          </a:p>
          <a:p>
            <a:pPr marL="0" lvl="0" indent="0" algn="l" rtl="0">
              <a:spcBef>
                <a:spcPts val="480"/>
              </a:spcBef>
              <a:spcAft>
                <a:spcPts val="0"/>
              </a:spcAft>
              <a:buClr>
                <a:schemeClr val="dk1"/>
              </a:buClr>
              <a:buSzPts val="2400"/>
              <a:buNone/>
            </a:pPr>
            <a:r>
              <a:rPr lang="en" dirty="0"/>
              <a:t>Each Employer:</a:t>
            </a:r>
            <a:endParaRPr dirty="0"/>
          </a:p>
          <a:p>
            <a:pPr marL="0" lvl="0" indent="0" algn="l" rtl="0">
              <a:spcBef>
                <a:spcPts val="480"/>
              </a:spcBef>
              <a:spcAft>
                <a:spcPts val="0"/>
              </a:spcAft>
              <a:buClr>
                <a:schemeClr val="dk1"/>
              </a:buClr>
              <a:buSzPts val="2400"/>
              <a:buNone/>
            </a:pPr>
            <a:r>
              <a:rPr lang="en" dirty="0"/>
              <a:t>Shall furnish each of his employees, both employment and a place of employment which are free from recognized hazards that are causing or likely to cause death or serious physical harm..</a:t>
            </a:r>
            <a:endParaRPr dirty="0"/>
          </a:p>
          <a:p>
            <a:pPr marL="0" lvl="0" indent="0" algn="l" rtl="0">
              <a:spcBef>
                <a:spcPts val="480"/>
              </a:spcBef>
              <a:spcAft>
                <a:spcPts val="0"/>
              </a:spcAft>
              <a:buClr>
                <a:schemeClr val="dk1"/>
              </a:buClr>
              <a:buSzPts val="2400"/>
              <a:buNone/>
            </a:pPr>
            <a:endParaRPr lang="en" dirty="0"/>
          </a:p>
          <a:p>
            <a:pPr marL="0" lvl="0" indent="0" algn="l" rtl="0">
              <a:spcBef>
                <a:spcPts val="480"/>
              </a:spcBef>
              <a:spcAft>
                <a:spcPts val="0"/>
              </a:spcAft>
              <a:buClr>
                <a:schemeClr val="dk1"/>
              </a:buClr>
              <a:buSzPts val="2400"/>
              <a:buNone/>
            </a:pPr>
            <a:r>
              <a:rPr lang="en" dirty="0"/>
              <a:t>Each Employee:</a:t>
            </a:r>
            <a:endParaRPr dirty="0"/>
          </a:p>
          <a:p>
            <a:pPr marL="0" lvl="0" indent="0" algn="l" rtl="0">
              <a:spcBef>
                <a:spcPts val="480"/>
              </a:spcBef>
              <a:spcAft>
                <a:spcPts val="0"/>
              </a:spcAft>
              <a:buClr>
                <a:schemeClr val="dk1"/>
              </a:buClr>
              <a:buSzPts val="2400"/>
              <a:buNone/>
            </a:pPr>
            <a:r>
              <a:rPr lang="en" dirty="0"/>
              <a:t>Each employee shall comply with occupational safety and health standards and all rules, regulations applicable to his own actions and conduct.</a:t>
            </a: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a:p>
            <a:pPr marL="342900" lvl="0" indent="-190500" algn="l" rtl="0">
              <a:spcBef>
                <a:spcPts val="480"/>
              </a:spcBef>
              <a:spcAft>
                <a:spcPts val="0"/>
              </a:spcAft>
              <a:buClr>
                <a:schemeClr val="dk1"/>
              </a:buClr>
              <a:buSzPts val="2400"/>
              <a:buNone/>
            </a:pPr>
            <a:endParaRP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117"/>
          <p:cNvSpPr txBox="1">
            <a:spLocks noGrp="1"/>
          </p:cNvSpPr>
          <p:nvPr>
            <p:ph type="title"/>
          </p:nvPr>
        </p:nvSpPr>
        <p:spPr>
          <a:xfrm>
            <a:off x="174702" y="-216097"/>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708" name="Google Shape;708;p117"/>
          <p:cNvSpPr txBox="1">
            <a:spLocks noGrp="1"/>
          </p:cNvSpPr>
          <p:nvPr>
            <p:ph type="body" idx="1"/>
          </p:nvPr>
        </p:nvSpPr>
        <p:spPr>
          <a:xfrm>
            <a:off x="293650" y="1282306"/>
            <a:ext cx="8229600" cy="3394472"/>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spcBef>
                <a:spcPts val="0"/>
              </a:spcBef>
              <a:spcAft>
                <a:spcPts val="0"/>
              </a:spcAft>
              <a:buClr>
                <a:schemeClr val="dk1"/>
              </a:buClr>
              <a:buSzPct val="100000"/>
              <a:buChar char="•"/>
            </a:pPr>
            <a:r>
              <a:rPr lang="en" dirty="0"/>
              <a:t>The success of health and safety management at the work place requires strong management commitment, and collaboration among safety and health professionals, employees and their associations/organisations, and management.</a:t>
            </a:r>
          </a:p>
          <a:p>
            <a:pPr marL="342900" lvl="0" indent="-342900" algn="l" rtl="0">
              <a:spcBef>
                <a:spcPts val="0"/>
              </a:spcBef>
              <a:spcAft>
                <a:spcPts val="0"/>
              </a:spcAft>
              <a:buClr>
                <a:schemeClr val="dk1"/>
              </a:buClr>
              <a:buSzPct val="100000"/>
              <a:buChar char="•"/>
            </a:pPr>
            <a:endParaRPr dirty="0"/>
          </a:p>
          <a:p>
            <a:pPr marL="342900" lvl="0" indent="-342900" algn="l" rtl="0">
              <a:spcBef>
                <a:spcPts val="444"/>
              </a:spcBef>
              <a:spcAft>
                <a:spcPts val="0"/>
              </a:spcAft>
              <a:buClr>
                <a:schemeClr val="dk1"/>
              </a:buClr>
              <a:buSzPct val="100000"/>
              <a:buChar char="•"/>
            </a:pPr>
            <a:r>
              <a:rPr lang="en" dirty="0"/>
              <a:t>Government institutions/agencies assigned with the responsibility of ensuring health and safety at the workplace need to be empowered to enforce policies and guidelines for accident prevention at the workplace to the letter.</a:t>
            </a:r>
          </a:p>
          <a:p>
            <a:pPr marL="342900" lvl="0" indent="-342900" algn="l" rtl="0">
              <a:spcBef>
                <a:spcPts val="444"/>
              </a:spcBef>
              <a:spcAft>
                <a:spcPts val="0"/>
              </a:spcAft>
              <a:buClr>
                <a:schemeClr val="dk1"/>
              </a:buClr>
              <a:buSzPct val="100000"/>
              <a:buChar char="•"/>
            </a:pPr>
            <a:endParaRPr dirty="0"/>
          </a:p>
          <a:p>
            <a:pPr marL="342900" lvl="0" indent="-342900" algn="l" rtl="0">
              <a:spcBef>
                <a:spcPts val="444"/>
              </a:spcBef>
              <a:spcAft>
                <a:spcPts val="0"/>
              </a:spcAft>
              <a:buClr>
                <a:schemeClr val="dk1"/>
              </a:buClr>
              <a:buSzPct val="100000"/>
              <a:buChar char="•"/>
            </a:pPr>
            <a:r>
              <a:rPr lang="en" dirty="0"/>
              <a:t>Improving safety performance at the workplace requires senior management unambiguous commitment to provide safe and healthy work environment to their employees. </a:t>
            </a:r>
            <a:endParaRPr dirty="0"/>
          </a:p>
        </p:txBody>
      </p:sp>
      <p:pic>
        <p:nvPicPr>
          <p:cNvPr id="709" name="Google Shape;709;p117"/>
          <p:cNvPicPr preferRelativeResize="0"/>
          <p:nvPr/>
        </p:nvPicPr>
        <p:blipFill rotWithShape="1">
          <a:blip r:embed="rId3">
            <a:alphaModFix/>
          </a:blip>
          <a:srcRect/>
          <a:stretch/>
        </p:blipFill>
        <p:spPr>
          <a:xfrm>
            <a:off x="5652120" y="1"/>
            <a:ext cx="2618910" cy="1282305"/>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118"/>
          <p:cNvSpPr txBox="1">
            <a:spLocks noGrp="1"/>
          </p:cNvSpPr>
          <p:nvPr>
            <p:ph type="title"/>
          </p:nvPr>
        </p:nvSpPr>
        <p:spPr>
          <a:xfrm>
            <a:off x="241610" y="-188033"/>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715" name="Google Shape;715;p118"/>
          <p:cNvSpPr txBox="1">
            <a:spLocks noGrp="1"/>
          </p:cNvSpPr>
          <p:nvPr>
            <p:ph type="body" idx="1"/>
          </p:nvPr>
        </p:nvSpPr>
        <p:spPr>
          <a:xfrm>
            <a:off x="241610" y="669217"/>
            <a:ext cx="8229600" cy="339447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Char char="•"/>
            </a:pPr>
            <a:r>
              <a:rPr lang="en" sz="1800" dirty="0"/>
              <a:t>It is the responsibility of management to eliminate, reduce or control hazards at the workplace and put measures in place to mitigate effects of harm if they occur. </a:t>
            </a:r>
          </a:p>
          <a:p>
            <a:pPr marL="342900" lvl="0" indent="-342900" algn="l" rtl="0">
              <a:spcBef>
                <a:spcPts val="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Management needs to assess a work site and identify existing or potential hazards, and prepare a written and dated hazard assessment. </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There is the need for periodic review of hazard assessments when changes occur to the task, equipment or work environment.</a:t>
            </a:r>
          </a:p>
          <a:p>
            <a:pPr marL="342900" lvl="0" indent="-342900" algn="l" rtl="0">
              <a:spcBef>
                <a:spcPts val="480"/>
              </a:spcBef>
              <a:spcAft>
                <a:spcPts val="0"/>
              </a:spcAft>
              <a:buClr>
                <a:schemeClr val="dk1"/>
              </a:buClr>
              <a:buSzPts val="2400"/>
              <a:buChar char="•"/>
            </a:pPr>
            <a:endParaRPr sz="1800" dirty="0"/>
          </a:p>
          <a:p>
            <a:pPr marL="342900" lvl="0" indent="-342900" algn="l" rtl="0">
              <a:spcBef>
                <a:spcPts val="480"/>
              </a:spcBef>
              <a:spcAft>
                <a:spcPts val="0"/>
              </a:spcAft>
              <a:buClr>
                <a:schemeClr val="dk1"/>
              </a:buClr>
              <a:buSzPts val="2400"/>
              <a:buChar char="•"/>
            </a:pPr>
            <a:r>
              <a:rPr lang="en" sz="1800" dirty="0"/>
              <a:t> Safety performance will be high if management takes steps to involve workers in the hazard assessment and control process, and ensure that workers and contractors are </a:t>
            </a:r>
            <a:r>
              <a:rPr lang="en-US" sz="1800" dirty="0"/>
              <a:t>informed of the hazards and the methods used to eliminate or control them (Government of Alberta, 2011). </a:t>
            </a:r>
          </a:p>
          <a:p>
            <a:pPr marL="342900" lvl="0" indent="-342900" algn="l" rtl="0">
              <a:spcBef>
                <a:spcPts val="480"/>
              </a:spcBef>
              <a:spcAft>
                <a:spcPts val="0"/>
              </a:spcAft>
              <a:buClr>
                <a:schemeClr val="dk1"/>
              </a:buClr>
              <a:buSzPts val="2400"/>
              <a:buChar char="•"/>
            </a:pPr>
            <a:endParaRPr sz="1800" dirty="0"/>
          </a:p>
          <a:p>
            <a:pPr marL="342900" lvl="0" indent="-190500" algn="l" rtl="0">
              <a:spcBef>
                <a:spcPts val="480"/>
              </a:spcBef>
              <a:spcAft>
                <a:spcPts val="0"/>
              </a:spcAft>
              <a:buClr>
                <a:schemeClr val="dk1"/>
              </a:buClr>
              <a:buSzPts val="2400"/>
              <a:buNone/>
            </a:pPr>
            <a:endParaRPr sz="1800" dirty="0"/>
          </a:p>
          <a:p>
            <a:pPr marL="342900" lvl="0" indent="-190500" algn="l" rtl="0">
              <a:spcBef>
                <a:spcPts val="480"/>
              </a:spcBef>
              <a:spcAft>
                <a:spcPts val="0"/>
              </a:spcAft>
              <a:buClr>
                <a:schemeClr val="dk1"/>
              </a:buClr>
              <a:buSzPts val="2400"/>
              <a:buNone/>
            </a:pPr>
            <a:endParaRPr sz="1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19"/>
          <p:cNvSpPr txBox="1">
            <a:spLocks noGrp="1"/>
          </p:cNvSpPr>
          <p:nvPr>
            <p:ph type="title"/>
          </p:nvPr>
        </p:nvSpPr>
        <p:spPr>
          <a:xfrm>
            <a:off x="360556" y="-106257"/>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dirty="0"/>
              <a:t>Cont’d</a:t>
            </a:r>
            <a:endParaRPr dirty="0"/>
          </a:p>
        </p:txBody>
      </p:sp>
      <p:sp>
        <p:nvSpPr>
          <p:cNvPr id="721" name="Google Shape;721;p119"/>
          <p:cNvSpPr txBox="1">
            <a:spLocks noGrp="1"/>
          </p:cNvSpPr>
          <p:nvPr>
            <p:ph type="body" idx="1"/>
          </p:nvPr>
        </p:nvSpPr>
        <p:spPr>
          <a:xfrm>
            <a:off x="360556" y="821009"/>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Individual employees also need to take reasonable care to protect the health and safety of themselves and other workers, as required by the Labour Act, 2003, and cooperate with their employer to protect the health and safety of themselves and other workers.</a:t>
            </a:r>
            <a:endParaRPr dirty="0"/>
          </a:p>
          <a:p>
            <a:pPr marL="342900" lvl="0" indent="-190500" algn="l" rtl="0">
              <a:spcBef>
                <a:spcPts val="480"/>
              </a:spcBef>
              <a:spcAft>
                <a:spcPts val="0"/>
              </a:spcAft>
              <a:buClr>
                <a:schemeClr val="dk1"/>
              </a:buClr>
              <a:buSzPts val="2400"/>
              <a:buNone/>
            </a:pPr>
            <a:endParaRPr dirty="0"/>
          </a:p>
        </p:txBody>
      </p:sp>
      <p:pic>
        <p:nvPicPr>
          <p:cNvPr id="722" name="Google Shape;722;p119"/>
          <p:cNvPicPr preferRelativeResize="0"/>
          <p:nvPr/>
        </p:nvPicPr>
        <p:blipFill rotWithShape="1">
          <a:blip r:embed="rId3">
            <a:alphaModFix/>
          </a:blip>
          <a:srcRect/>
          <a:stretch/>
        </p:blipFill>
        <p:spPr>
          <a:xfrm>
            <a:off x="3382103" y="3430567"/>
            <a:ext cx="1189897" cy="1709860"/>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120"/>
          <p:cNvSpPr txBox="1">
            <a:spLocks noGrp="1"/>
          </p:cNvSpPr>
          <p:nvPr>
            <p:ph type="title"/>
          </p:nvPr>
        </p:nvSpPr>
        <p:spPr>
          <a:xfrm>
            <a:off x="256478" y="-121124"/>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728" name="Google Shape;728;p120"/>
          <p:cNvSpPr txBox="1">
            <a:spLocks noGrp="1"/>
          </p:cNvSpPr>
          <p:nvPr>
            <p:ph type="body" idx="1"/>
          </p:nvPr>
        </p:nvSpPr>
        <p:spPr>
          <a:xfrm>
            <a:off x="390292" y="791272"/>
            <a:ext cx="8229600" cy="339447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spcBef>
                <a:spcPts val="0"/>
              </a:spcBef>
              <a:spcAft>
                <a:spcPts val="0"/>
              </a:spcAft>
              <a:buClr>
                <a:schemeClr val="dk1"/>
              </a:buClr>
              <a:buSzPts val="2400"/>
              <a:buNone/>
            </a:pPr>
            <a:r>
              <a:rPr lang="en" dirty="0"/>
              <a:t>Major types of workplace hazards located in the occupational safety and health literature are presented below:</a:t>
            </a:r>
            <a:endParaRPr dirty="0"/>
          </a:p>
          <a:p>
            <a:pPr marL="0" lvl="0" indent="0" algn="l" rtl="0">
              <a:spcBef>
                <a:spcPts val="480"/>
              </a:spcBef>
              <a:spcAft>
                <a:spcPts val="0"/>
              </a:spcAft>
              <a:buClr>
                <a:schemeClr val="dk1"/>
              </a:buClr>
              <a:buSzPts val="2400"/>
              <a:buNone/>
            </a:pPr>
            <a:r>
              <a:rPr lang="en" b="1" dirty="0"/>
              <a:t>Safety hazards</a:t>
            </a:r>
            <a:r>
              <a:rPr lang="en" dirty="0"/>
              <a:t>: These are the most common and will be present in most workplaces at one time or another. Safety hazards include unsafe conditions that can cause injury, illness and death.</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Biological hazards</a:t>
            </a:r>
            <a:r>
              <a:rPr lang="en" dirty="0"/>
              <a:t>: This type of hazards is associated with working with animals, people, or infectious plant materials. The type of things that might give rise to biological hazards include  Blood, body fluids etc.</a:t>
            </a:r>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r>
              <a:rPr lang="en" b="1" dirty="0"/>
              <a:t>Ergonomic hazards </a:t>
            </a:r>
            <a:r>
              <a:rPr lang="en" dirty="0"/>
              <a:t>occur when the type of work, body positions and working conditions put strain on the worker’s body.</a:t>
            </a:r>
            <a:endParaRP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121"/>
          <p:cNvSpPr txBox="1">
            <a:spLocks noGrp="1"/>
          </p:cNvSpPr>
          <p:nvPr>
            <p:ph type="title"/>
          </p:nvPr>
        </p:nvSpPr>
        <p:spPr>
          <a:xfrm>
            <a:off x="353122" y="-74131"/>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Cont’d</a:t>
            </a:r>
            <a:endParaRPr b="1" dirty="0"/>
          </a:p>
        </p:txBody>
      </p:sp>
      <p:sp>
        <p:nvSpPr>
          <p:cNvPr id="734" name="Google Shape;734;p121"/>
          <p:cNvSpPr txBox="1">
            <a:spLocks noGrp="1"/>
          </p:cNvSpPr>
          <p:nvPr>
            <p:ph type="body" idx="1"/>
          </p:nvPr>
        </p:nvSpPr>
        <p:spPr>
          <a:xfrm>
            <a:off x="432250" y="885185"/>
            <a:ext cx="8229600" cy="339447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None/>
            </a:pPr>
            <a:r>
              <a:rPr lang="en" b="1" dirty="0"/>
              <a:t>Chemical hazards </a:t>
            </a:r>
            <a:r>
              <a:rPr lang="en" dirty="0"/>
              <a:t>are present when a worker is exposed to any chemical preparation in the workplace in any form (solid, liquid or gas). </a:t>
            </a:r>
            <a:endParaRPr dirty="0"/>
          </a:p>
          <a:p>
            <a:pPr marL="0" lvl="0" indent="0" algn="l" rtl="0">
              <a:spcBef>
                <a:spcPts val="480"/>
              </a:spcBef>
              <a:spcAft>
                <a:spcPts val="0"/>
              </a:spcAft>
              <a:buClr>
                <a:schemeClr val="dk1"/>
              </a:buClr>
              <a:buSzPts val="2400"/>
              <a:buNone/>
            </a:pPr>
            <a:endParaRPr dirty="0"/>
          </a:p>
          <a:p>
            <a:pPr marL="0" lvl="0" indent="0" algn="l" rtl="0">
              <a:spcBef>
                <a:spcPts val="480"/>
              </a:spcBef>
              <a:spcAft>
                <a:spcPts val="0"/>
              </a:spcAft>
              <a:buClr>
                <a:schemeClr val="dk1"/>
              </a:buClr>
              <a:buSzPts val="2400"/>
              <a:buNone/>
            </a:pPr>
            <a:endParaRPr dirty="0"/>
          </a:p>
        </p:txBody>
      </p:sp>
      <p:pic>
        <p:nvPicPr>
          <p:cNvPr id="735" name="Google Shape;735;p121"/>
          <p:cNvPicPr preferRelativeResize="0"/>
          <p:nvPr/>
        </p:nvPicPr>
        <p:blipFill rotWithShape="1">
          <a:blip r:embed="rId3">
            <a:alphaModFix/>
          </a:blip>
          <a:srcRect/>
          <a:stretch/>
        </p:blipFill>
        <p:spPr>
          <a:xfrm>
            <a:off x="5508104" y="2841780"/>
            <a:ext cx="1434676" cy="1642008"/>
          </a:xfrm>
          <a:prstGeom prst="rect">
            <a:avLst/>
          </a:prstGeom>
          <a:noFill/>
          <a:ln>
            <a:noFill/>
          </a:ln>
        </p:spPr>
      </p:pic>
      <p:pic>
        <p:nvPicPr>
          <p:cNvPr id="736" name="Google Shape;736;p121"/>
          <p:cNvPicPr preferRelativeResize="0"/>
          <p:nvPr/>
        </p:nvPicPr>
        <p:blipFill rotWithShape="1">
          <a:blip r:embed="rId4">
            <a:alphaModFix/>
          </a:blip>
          <a:srcRect/>
          <a:stretch/>
        </p:blipFill>
        <p:spPr>
          <a:xfrm>
            <a:off x="179512" y="2956840"/>
            <a:ext cx="1699854" cy="1424883"/>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122"/>
          <p:cNvSpPr txBox="1">
            <a:spLocks noGrp="1"/>
          </p:cNvSpPr>
          <p:nvPr>
            <p:ph type="title"/>
          </p:nvPr>
        </p:nvSpPr>
        <p:spPr>
          <a:xfrm>
            <a:off x="323385" y="-217769"/>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dirty="0"/>
              <a:t>Summary</a:t>
            </a:r>
            <a:endParaRPr b="1" dirty="0"/>
          </a:p>
        </p:txBody>
      </p:sp>
      <p:sp>
        <p:nvSpPr>
          <p:cNvPr id="742" name="Google Shape;742;p122"/>
          <p:cNvSpPr txBox="1">
            <a:spLocks noGrp="1"/>
          </p:cNvSpPr>
          <p:nvPr>
            <p:ph type="body" idx="1"/>
          </p:nvPr>
        </p:nvSpPr>
        <p:spPr>
          <a:xfrm>
            <a:off x="538976" y="639481"/>
            <a:ext cx="8229600" cy="4021094"/>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spcBef>
                <a:spcPts val="0"/>
              </a:spcBef>
              <a:spcAft>
                <a:spcPts val="0"/>
              </a:spcAft>
              <a:buClr>
                <a:schemeClr val="dk1"/>
              </a:buClr>
              <a:buSzPts val="2400"/>
              <a:buChar char="•"/>
            </a:pPr>
            <a:r>
              <a:rPr lang="en" dirty="0"/>
              <a:t>At the center of  Contemporary employment relations  are many different dimensions of  relationship. </a:t>
            </a:r>
          </a:p>
          <a:p>
            <a:pPr marL="342900" lvl="0" indent="-342900" algn="l" rtl="0">
              <a:spcBef>
                <a:spcPts val="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We have  noted that it is a relationship between  employee and employer  of labour capacity,is therefore an economic exchange. </a:t>
            </a:r>
          </a:p>
          <a:p>
            <a:pPr marL="342900" lvl="0" indent="-342900" algn="l" rtl="0">
              <a:spcBef>
                <a:spcPts val="480"/>
              </a:spcBef>
              <a:spcAft>
                <a:spcPts val="0"/>
              </a:spcAft>
              <a:buClr>
                <a:schemeClr val="dk1"/>
              </a:buClr>
              <a:buSzPts val="2400"/>
              <a:buChar char="•"/>
            </a:pPr>
            <a:endParaRPr dirty="0"/>
          </a:p>
          <a:p>
            <a:pPr marL="342900" lvl="0" indent="-342900" algn="l" rtl="0">
              <a:spcBef>
                <a:spcPts val="480"/>
              </a:spcBef>
              <a:spcAft>
                <a:spcPts val="0"/>
              </a:spcAft>
              <a:buClr>
                <a:schemeClr val="dk1"/>
              </a:buClr>
              <a:buSzPts val="2400"/>
              <a:buChar char="•"/>
            </a:pPr>
            <a:r>
              <a:rPr lang="en" dirty="0"/>
              <a:t>We have also noted that the relationship is contractual and that it has both a psychological and legal dimension to it; both a legally enforceable and a psychological contract. </a:t>
            </a:r>
            <a:endParaRPr dirty="0"/>
          </a:p>
          <a:p>
            <a:pPr marL="342900" lvl="0" indent="-19050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n" dirty="0"/>
              <a:t>The relationship tends to be relatively continuous and has power and authority dimensions with the employee agreeing to an element of subordination to the authority of the employer, and in this context it is also an asymmetrical relationship since the employer has the greater power.</a:t>
            </a:r>
            <a:endParaRP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12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Times New Roman"/>
              <a:buNone/>
            </a:pPr>
            <a:r>
              <a:rPr lang="en" b="1"/>
              <a:t>Cont’d</a:t>
            </a:r>
            <a:endParaRPr b="1"/>
          </a:p>
        </p:txBody>
      </p:sp>
      <p:sp>
        <p:nvSpPr>
          <p:cNvPr id="748" name="Google Shape;748;p123"/>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n"/>
              <a:t>It is also a relationship that is secured through different modes and forms of involvement and attachment, ranging from  moral involvement, compliance to commitment as the base for the ongoing attachment.</a:t>
            </a:r>
            <a:endParaRPr/>
          </a:p>
          <a:p>
            <a:pPr marL="342900" lvl="0" indent="-190500" algn="l" rtl="0">
              <a:spcBef>
                <a:spcPts val="480"/>
              </a:spcBef>
              <a:spcAft>
                <a:spcPts val="0"/>
              </a:spcAft>
              <a:buClr>
                <a:schemeClr val="dk1"/>
              </a:buClr>
              <a:buSzPts val="2400"/>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6905</Words>
  <Application>Microsoft Office PowerPoint</Application>
  <PresentationFormat>On-screen Show (16:9)</PresentationFormat>
  <Paragraphs>662</Paragraphs>
  <Slides>100</Slides>
  <Notes>100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100</vt:i4>
      </vt:variant>
    </vt:vector>
  </HeadingPairs>
  <TitlesOfParts>
    <vt:vector size="105" baseType="lpstr">
      <vt:lpstr>Arial</vt:lpstr>
      <vt:lpstr>Calibri</vt:lpstr>
      <vt:lpstr>Times New Roman</vt:lpstr>
      <vt:lpstr>Simple Light</vt:lpstr>
      <vt:lpstr>Office Theme</vt:lpstr>
      <vt:lpstr>Course: Contemporary Employment Relations  Course Code:MHR 552</vt:lpstr>
      <vt:lpstr>House keeping </vt:lpstr>
      <vt:lpstr>~we know in part~</vt:lpstr>
      <vt:lpstr>Assessment</vt:lpstr>
      <vt:lpstr>GWQs</vt:lpstr>
      <vt:lpstr>Why this course? </vt:lpstr>
      <vt:lpstr>Learning Outcomes</vt:lpstr>
      <vt:lpstr>History of IR/ER</vt:lpstr>
      <vt:lpstr>History of Employment Relations</vt:lpstr>
      <vt:lpstr>Cont’d</vt:lpstr>
      <vt:lpstr>Brief History ….</vt:lpstr>
      <vt:lpstr>Cont’d-conditions of work</vt:lpstr>
      <vt:lpstr>Cont’d-legal framework</vt:lpstr>
      <vt:lpstr>Cont’d-unionism</vt:lpstr>
      <vt:lpstr>Cont’d-future of work</vt:lpstr>
      <vt:lpstr>Theories and perspective</vt:lpstr>
      <vt:lpstr>Introduction to theories of ER </vt:lpstr>
      <vt:lpstr>Introduction</vt:lpstr>
      <vt:lpstr>Definition</vt:lpstr>
      <vt:lpstr>Three theoretical approach</vt:lpstr>
      <vt:lpstr>Definitions of frame of reference</vt:lpstr>
      <vt:lpstr>Unitarism</vt:lpstr>
      <vt:lpstr>Cont’d</vt:lpstr>
      <vt:lpstr>Cont’d</vt:lpstr>
      <vt:lpstr>Pluralist</vt:lpstr>
      <vt:lpstr>Cont’d</vt:lpstr>
      <vt:lpstr>Radical/Marxist</vt:lpstr>
      <vt:lpstr>Cont’d</vt:lpstr>
      <vt:lpstr>Features of the Employment Relations</vt:lpstr>
      <vt:lpstr>Parties/Actors in the relationship</vt:lpstr>
      <vt:lpstr>Employment relationship-contract</vt:lpstr>
      <vt:lpstr>Cont’d</vt:lpstr>
      <vt:lpstr>Right of Employer and Employee</vt:lpstr>
      <vt:lpstr>Cont’d</vt:lpstr>
      <vt:lpstr>Psychological Contract</vt:lpstr>
      <vt:lpstr>Cont’d </vt:lpstr>
      <vt:lpstr>Employment context</vt:lpstr>
      <vt:lpstr>Cont’d</vt:lpstr>
      <vt:lpstr>Forms of employment</vt:lpstr>
      <vt:lpstr>Labour market</vt:lpstr>
      <vt:lpstr>Cont’d</vt:lpstr>
      <vt:lpstr>Cont’d</vt:lpstr>
      <vt:lpstr>Employment relation</vt:lpstr>
      <vt:lpstr>Managers</vt:lpstr>
      <vt:lpstr>Cont’d</vt:lpstr>
      <vt:lpstr>Employment process</vt:lpstr>
      <vt:lpstr>Employee involvement</vt:lpstr>
      <vt:lpstr>Forms of participation</vt:lpstr>
      <vt:lpstr>Cont’d</vt:lpstr>
      <vt:lpstr>Why employee involvement</vt:lpstr>
      <vt:lpstr>Employee Commitment</vt:lpstr>
      <vt:lpstr>Forms of commitment</vt:lpstr>
      <vt:lpstr>Management styles</vt:lpstr>
      <vt:lpstr>Types of leadership styles</vt:lpstr>
      <vt:lpstr>Employment process</vt:lpstr>
      <vt:lpstr>Collective Bargaining</vt:lpstr>
      <vt:lpstr>Cont’d</vt:lpstr>
      <vt:lpstr>Bargaining styles</vt:lpstr>
      <vt:lpstr>Bargaining styles</vt:lpstr>
      <vt:lpstr>Joint consultation </vt:lpstr>
      <vt:lpstr>Dispute</vt:lpstr>
      <vt:lpstr>Employment conflict</vt:lpstr>
      <vt:lpstr>Forms of conflict</vt:lpstr>
      <vt:lpstr>Stephen Robbin’s Philosophical Approach to Conflict</vt:lpstr>
      <vt:lpstr>Cont’d</vt:lpstr>
      <vt:lpstr>Organisational Change</vt:lpstr>
      <vt:lpstr>Cont’d</vt:lpstr>
      <vt:lpstr>Strategies to overcome Resistance to change</vt:lpstr>
      <vt:lpstr>Factor Influencing Compensation management</vt:lpstr>
      <vt:lpstr>Video</vt:lpstr>
      <vt:lpstr>Types of compensation</vt:lpstr>
      <vt:lpstr>Salary determination theory</vt:lpstr>
      <vt:lpstr>Salary determination methods</vt:lpstr>
      <vt:lpstr>Difference between piecemeal and time rate salary determination methods</vt:lpstr>
      <vt:lpstr>Cont’d</vt:lpstr>
      <vt:lpstr>Employment skills </vt:lpstr>
      <vt:lpstr>Grievance</vt:lpstr>
      <vt:lpstr>Sources of grievance</vt:lpstr>
      <vt:lpstr>Grievance procedure </vt:lpstr>
      <vt:lpstr>Differences</vt:lpstr>
      <vt:lpstr>Five Styles of Conflict Management</vt:lpstr>
      <vt:lpstr>Cont’d</vt:lpstr>
      <vt:lpstr>Cont’d</vt:lpstr>
      <vt:lpstr>Cont’d</vt:lpstr>
      <vt:lpstr>Disciplinary Procedures</vt:lpstr>
      <vt:lpstr>Negotiation</vt:lpstr>
      <vt:lpstr>Termination </vt:lpstr>
      <vt:lpstr>Redundancy</vt:lpstr>
      <vt:lpstr>Employment relations outcome</vt:lpstr>
      <vt:lpstr>  Employee Performance </vt:lpstr>
      <vt:lpstr>Objective of Performance measurement</vt:lpstr>
      <vt:lpstr>Occupational health and safety</vt:lpstr>
      <vt:lpstr>Cont’d</vt:lpstr>
      <vt:lpstr>Cont’d</vt:lpstr>
      <vt:lpstr>Cont’d</vt:lpstr>
      <vt:lpstr>Cont’d</vt:lpstr>
      <vt:lpstr>Cont’d</vt:lpstr>
      <vt:lpstr>Summary</vt:lpstr>
      <vt:lpstr>Cont’d</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Contemporary Employment Relations  Course Code:MHR 552</dc:title>
  <dc:creator>HP 250</dc:creator>
  <cp:lastModifiedBy>Elvis Cornerstone</cp:lastModifiedBy>
  <cp:revision>1</cp:revision>
  <dcterms:modified xsi:type="dcterms:W3CDTF">2022-11-25T17:28:35Z</dcterms:modified>
</cp:coreProperties>
</file>